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7FA1"/>
    <a:srgbClr val="786098"/>
    <a:srgbClr val="884C9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46F890A9-2807-4EBB-B81D-B2AA78EC7F39}" styleName="Estilo Escuro 2 - Ênfase 5/Ênfase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Estilo Escuro 2 - Ênfase 3/Ênfase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03" autoAdjust="0"/>
    <p:restoredTop sz="94660"/>
  </p:normalViewPr>
  <p:slideViewPr>
    <p:cSldViewPr snapToGrid="0">
      <p:cViewPr>
        <p:scale>
          <a:sx n="200" d="100"/>
          <a:sy n="200" d="100"/>
        </p:scale>
        <p:origin x="295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pt-BR"/>
              <a:t>Clique para editar o título Mestre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FAECCB85-76E4-4A2D-B249-9C48CE6FC741}" type="datetimeFigureOut">
              <a:rPr lang="pt-BR" smtClean="0"/>
              <a:t>23/03/2020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BA594E5-D1CE-48D4-A131-23BD1A933E89}" type="slidenum">
              <a:rPr lang="pt-BR" smtClean="0"/>
              <a:t>‹nº›</a:t>
            </a:fld>
            <a:endParaRPr lang="pt-BR"/>
          </a:p>
        </p:txBody>
      </p:sp>
    </p:spTree>
    <p:extLst>
      <p:ext uri="{BB962C8B-B14F-4D97-AF65-F5344CB8AC3E}">
        <p14:creationId xmlns:p14="http://schemas.microsoft.com/office/powerpoint/2010/main" val="2965998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FAECCB85-76E4-4A2D-B249-9C48CE6FC741}" type="datetimeFigureOut">
              <a:rPr lang="pt-BR" smtClean="0"/>
              <a:t>23/03/2020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BA594E5-D1CE-48D4-A131-23BD1A933E89}" type="slidenum">
              <a:rPr lang="pt-BR" smtClean="0"/>
              <a:t>‹nº›</a:t>
            </a:fld>
            <a:endParaRPr lang="pt-BR"/>
          </a:p>
        </p:txBody>
      </p:sp>
    </p:spTree>
    <p:extLst>
      <p:ext uri="{BB962C8B-B14F-4D97-AF65-F5344CB8AC3E}">
        <p14:creationId xmlns:p14="http://schemas.microsoft.com/office/powerpoint/2010/main" val="3027674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FAECCB85-76E4-4A2D-B249-9C48CE6FC741}" type="datetimeFigureOut">
              <a:rPr lang="pt-BR" smtClean="0"/>
              <a:t>23/03/2020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BA594E5-D1CE-48D4-A131-23BD1A933E89}" type="slidenum">
              <a:rPr lang="pt-BR" smtClean="0"/>
              <a:t>‹nº›</a:t>
            </a:fld>
            <a:endParaRPr lang="pt-BR"/>
          </a:p>
        </p:txBody>
      </p:sp>
    </p:spTree>
    <p:extLst>
      <p:ext uri="{BB962C8B-B14F-4D97-AF65-F5344CB8AC3E}">
        <p14:creationId xmlns:p14="http://schemas.microsoft.com/office/powerpoint/2010/main" val="1113716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FAECCB85-76E4-4A2D-B249-9C48CE6FC741}" type="datetimeFigureOut">
              <a:rPr lang="pt-BR" smtClean="0"/>
              <a:t>23/03/2020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BA594E5-D1CE-48D4-A131-23BD1A933E89}" type="slidenum">
              <a:rPr lang="pt-BR" smtClean="0"/>
              <a:t>‹nº›</a:t>
            </a:fld>
            <a:endParaRPr lang="pt-BR"/>
          </a:p>
        </p:txBody>
      </p:sp>
    </p:spTree>
    <p:extLst>
      <p:ext uri="{BB962C8B-B14F-4D97-AF65-F5344CB8AC3E}">
        <p14:creationId xmlns:p14="http://schemas.microsoft.com/office/powerpoint/2010/main" val="1255163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pt-BR"/>
              <a:t>Clique para editar o título Mestre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FAECCB85-76E4-4A2D-B249-9C48CE6FC741}" type="datetimeFigureOut">
              <a:rPr lang="pt-BR" smtClean="0"/>
              <a:t>23/03/2020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BA594E5-D1CE-48D4-A131-23BD1A933E89}" type="slidenum">
              <a:rPr lang="pt-BR" smtClean="0"/>
              <a:t>‹nº›</a:t>
            </a:fld>
            <a:endParaRPr lang="pt-BR"/>
          </a:p>
        </p:txBody>
      </p:sp>
    </p:spTree>
    <p:extLst>
      <p:ext uri="{BB962C8B-B14F-4D97-AF65-F5344CB8AC3E}">
        <p14:creationId xmlns:p14="http://schemas.microsoft.com/office/powerpoint/2010/main" val="580396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FAECCB85-76E4-4A2D-B249-9C48CE6FC741}" type="datetimeFigureOut">
              <a:rPr lang="pt-BR" smtClean="0"/>
              <a:t>23/03/2020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4BA594E5-D1CE-48D4-A131-23BD1A933E89}" type="slidenum">
              <a:rPr lang="pt-BR" smtClean="0"/>
              <a:t>‹nº›</a:t>
            </a:fld>
            <a:endParaRPr lang="pt-BR"/>
          </a:p>
        </p:txBody>
      </p:sp>
    </p:spTree>
    <p:extLst>
      <p:ext uri="{BB962C8B-B14F-4D97-AF65-F5344CB8AC3E}">
        <p14:creationId xmlns:p14="http://schemas.microsoft.com/office/powerpoint/2010/main" val="333442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4" name="Content Placeholder 3"/>
          <p:cNvSpPr>
            <a:spLocks noGrp="1"/>
          </p:cNvSpPr>
          <p:nvPr>
            <p:ph sz="half" idx="2"/>
          </p:nvPr>
        </p:nvSpPr>
        <p:spPr>
          <a:xfrm>
            <a:off x="472381" y="3618442"/>
            <a:ext cx="2901255" cy="532218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6" name="Content Placeholder 5"/>
          <p:cNvSpPr>
            <a:spLocks noGrp="1"/>
          </p:cNvSpPr>
          <p:nvPr>
            <p:ph sz="quarter" idx="4"/>
          </p:nvPr>
        </p:nvSpPr>
        <p:spPr>
          <a:xfrm>
            <a:off x="3471863" y="3618442"/>
            <a:ext cx="2915543" cy="532218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FAECCB85-76E4-4A2D-B249-9C48CE6FC741}" type="datetimeFigureOut">
              <a:rPr lang="pt-BR" smtClean="0"/>
              <a:t>23/03/2020</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4BA594E5-D1CE-48D4-A131-23BD1A933E89}" type="slidenum">
              <a:rPr lang="pt-BR" smtClean="0"/>
              <a:t>‹nº›</a:t>
            </a:fld>
            <a:endParaRPr lang="pt-BR"/>
          </a:p>
        </p:txBody>
      </p:sp>
    </p:spTree>
    <p:extLst>
      <p:ext uri="{BB962C8B-B14F-4D97-AF65-F5344CB8AC3E}">
        <p14:creationId xmlns:p14="http://schemas.microsoft.com/office/powerpoint/2010/main" val="2014272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FAECCB85-76E4-4A2D-B249-9C48CE6FC741}" type="datetimeFigureOut">
              <a:rPr lang="pt-BR" smtClean="0"/>
              <a:t>23/03/2020</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4BA594E5-D1CE-48D4-A131-23BD1A933E89}" type="slidenum">
              <a:rPr lang="pt-BR" smtClean="0"/>
              <a:t>‹nº›</a:t>
            </a:fld>
            <a:endParaRPr lang="pt-BR"/>
          </a:p>
        </p:txBody>
      </p:sp>
    </p:spTree>
    <p:extLst>
      <p:ext uri="{BB962C8B-B14F-4D97-AF65-F5344CB8AC3E}">
        <p14:creationId xmlns:p14="http://schemas.microsoft.com/office/powerpoint/2010/main" val="84400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ECCB85-76E4-4A2D-B249-9C48CE6FC741}" type="datetimeFigureOut">
              <a:rPr lang="pt-BR" smtClean="0"/>
              <a:t>23/03/2020</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4BA594E5-D1CE-48D4-A131-23BD1A933E89}" type="slidenum">
              <a:rPr lang="pt-BR" smtClean="0"/>
              <a:t>‹nº›</a:t>
            </a:fld>
            <a:endParaRPr lang="pt-BR"/>
          </a:p>
        </p:txBody>
      </p:sp>
    </p:spTree>
    <p:extLst>
      <p:ext uri="{BB962C8B-B14F-4D97-AF65-F5344CB8AC3E}">
        <p14:creationId xmlns:p14="http://schemas.microsoft.com/office/powerpoint/2010/main" val="2521926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pt-BR"/>
              <a:t>Clique para editar o título Mestre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FAECCB85-76E4-4A2D-B249-9C48CE6FC741}" type="datetimeFigureOut">
              <a:rPr lang="pt-BR" smtClean="0"/>
              <a:t>23/03/2020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4BA594E5-D1CE-48D4-A131-23BD1A933E89}" type="slidenum">
              <a:rPr lang="pt-BR" smtClean="0"/>
              <a:t>‹nº›</a:t>
            </a:fld>
            <a:endParaRPr lang="pt-BR"/>
          </a:p>
        </p:txBody>
      </p:sp>
    </p:spTree>
    <p:extLst>
      <p:ext uri="{BB962C8B-B14F-4D97-AF65-F5344CB8AC3E}">
        <p14:creationId xmlns:p14="http://schemas.microsoft.com/office/powerpoint/2010/main" val="1042067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pt-BR"/>
              <a:t>Clique no ícone para adicionar uma imagem</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FAECCB85-76E4-4A2D-B249-9C48CE6FC741}" type="datetimeFigureOut">
              <a:rPr lang="pt-BR" smtClean="0"/>
              <a:t>23/03/2020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4BA594E5-D1CE-48D4-A131-23BD1A933E89}" type="slidenum">
              <a:rPr lang="pt-BR" smtClean="0"/>
              <a:t>‹nº›</a:t>
            </a:fld>
            <a:endParaRPr lang="pt-BR"/>
          </a:p>
        </p:txBody>
      </p:sp>
    </p:spTree>
    <p:extLst>
      <p:ext uri="{BB962C8B-B14F-4D97-AF65-F5344CB8AC3E}">
        <p14:creationId xmlns:p14="http://schemas.microsoft.com/office/powerpoint/2010/main" val="3063575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AECCB85-76E4-4A2D-B249-9C48CE6FC741}" type="datetimeFigureOut">
              <a:rPr lang="pt-BR" smtClean="0"/>
              <a:t>23/03/2020</a:t>
            </a:fld>
            <a:endParaRPr lang="pt-B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4BA594E5-D1CE-48D4-A131-23BD1A933E89}" type="slidenum">
              <a:rPr lang="pt-BR" smtClean="0"/>
              <a:t>‹nº›</a:t>
            </a:fld>
            <a:endParaRPr lang="pt-BR"/>
          </a:p>
        </p:txBody>
      </p:sp>
    </p:spTree>
    <p:extLst>
      <p:ext uri="{BB962C8B-B14F-4D97-AF65-F5344CB8AC3E}">
        <p14:creationId xmlns:p14="http://schemas.microsoft.com/office/powerpoint/2010/main" val="940412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Agrupar 27">
            <a:extLst>
              <a:ext uri="{FF2B5EF4-FFF2-40B4-BE49-F238E27FC236}">
                <a16:creationId xmlns:a16="http://schemas.microsoft.com/office/drawing/2014/main" id="{89A940AF-8262-4C06-9596-18BC1A08C97A}"/>
              </a:ext>
            </a:extLst>
          </p:cNvPr>
          <p:cNvGrpSpPr/>
          <p:nvPr/>
        </p:nvGrpSpPr>
        <p:grpSpPr>
          <a:xfrm>
            <a:off x="-500503" y="330558"/>
            <a:ext cx="7358503" cy="10897725"/>
            <a:chOff x="-500134" y="110637"/>
            <a:chExt cx="7358503" cy="10897725"/>
          </a:xfrm>
        </p:grpSpPr>
        <p:pic>
          <p:nvPicPr>
            <p:cNvPr id="27" name="Imagem 26" descr="Uma imagem contendo relógio&#10;&#10;Descrição gerada automaticamente">
              <a:extLst>
                <a:ext uri="{FF2B5EF4-FFF2-40B4-BE49-F238E27FC236}">
                  <a16:creationId xmlns:a16="http://schemas.microsoft.com/office/drawing/2014/main" id="{74EAE118-FFB1-448E-8B0C-AAF1C2AE8841}"/>
                </a:ext>
              </a:extLst>
            </p:cNvPr>
            <p:cNvPicPr>
              <a:picLocks noChangeAspect="1"/>
            </p:cNvPicPr>
            <p:nvPr/>
          </p:nvPicPr>
          <p:blipFill>
            <a:blip r:embed="rId2">
              <a:duotone>
                <a:schemeClr val="bg2">
                  <a:shade val="45000"/>
                  <a:satMod val="135000"/>
                </a:schemeClr>
                <a:prstClr val="white"/>
              </a:duotone>
              <a:alphaModFix amt="20000"/>
              <a:extLst>
                <a:ext uri="{28A0092B-C50C-407E-A947-70E740481C1C}">
                  <a14:useLocalDpi xmlns:a14="http://schemas.microsoft.com/office/drawing/2010/main" val="0"/>
                </a:ext>
              </a:extLst>
            </a:blip>
            <a:stretch>
              <a:fillRect/>
            </a:stretch>
          </p:blipFill>
          <p:spPr>
            <a:xfrm rot="1700661">
              <a:off x="-500134" y="2463371"/>
              <a:ext cx="5098137" cy="8544991"/>
            </a:xfrm>
            <a:prstGeom prst="rect">
              <a:avLst/>
            </a:prstGeom>
          </p:spPr>
        </p:pic>
        <p:pic>
          <p:nvPicPr>
            <p:cNvPr id="5" name="Imagem 4" descr="Uma imagem contendo desenho&#10;&#10;Descrição gerada automaticamente">
              <a:extLst>
                <a:ext uri="{FF2B5EF4-FFF2-40B4-BE49-F238E27FC236}">
                  <a16:creationId xmlns:a16="http://schemas.microsoft.com/office/drawing/2014/main" id="{D7243D32-8515-4481-BA54-C09E036245B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085" y="8977322"/>
              <a:ext cx="1939468" cy="562230"/>
            </a:xfrm>
            <a:prstGeom prst="rect">
              <a:avLst/>
            </a:prstGeom>
          </p:spPr>
        </p:pic>
        <p:pic>
          <p:nvPicPr>
            <p:cNvPr id="7" name="Imagem 6" descr="Uma imagem contendo desenho, espelho&#10;&#10;Descrição gerada automaticamente">
              <a:extLst>
                <a:ext uri="{FF2B5EF4-FFF2-40B4-BE49-F238E27FC236}">
                  <a16:creationId xmlns:a16="http://schemas.microsoft.com/office/drawing/2014/main" id="{F712CB46-4913-4171-A32D-0575B2487F8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65550" y="110637"/>
              <a:ext cx="1126103" cy="234605"/>
            </a:xfrm>
            <a:prstGeom prst="rect">
              <a:avLst/>
            </a:prstGeom>
          </p:spPr>
        </p:pic>
        <p:sp>
          <p:nvSpPr>
            <p:cNvPr id="8" name="CaixaDeTexto 7">
              <a:extLst>
                <a:ext uri="{FF2B5EF4-FFF2-40B4-BE49-F238E27FC236}">
                  <a16:creationId xmlns:a16="http://schemas.microsoft.com/office/drawing/2014/main" id="{92835556-B339-40AC-B311-867EAB392622}"/>
                </a:ext>
              </a:extLst>
            </p:cNvPr>
            <p:cNvSpPr txBox="1"/>
            <p:nvPr/>
          </p:nvSpPr>
          <p:spPr>
            <a:xfrm>
              <a:off x="3638602" y="8969448"/>
              <a:ext cx="2953051" cy="723275"/>
            </a:xfrm>
            <a:prstGeom prst="rect">
              <a:avLst/>
            </a:prstGeom>
            <a:noFill/>
          </p:spPr>
          <p:txBody>
            <a:bodyPr wrap="none" rtlCol="0">
              <a:spAutoFit/>
            </a:bodyPr>
            <a:lstStyle/>
            <a:p>
              <a:pPr algn="r"/>
              <a:r>
                <a:rPr lang="pt-BR" sz="1000" b="1" dirty="0">
                  <a:solidFill>
                    <a:schemeClr val="accent6">
                      <a:lumMod val="75000"/>
                    </a:schemeClr>
                  </a:solidFill>
                </a:rPr>
                <a:t>Innovasell Fine </a:t>
              </a:r>
              <a:r>
                <a:rPr lang="pt-BR" sz="1000" b="1" dirty="0" err="1">
                  <a:solidFill>
                    <a:schemeClr val="accent6">
                      <a:lumMod val="75000"/>
                    </a:schemeClr>
                  </a:solidFill>
                </a:rPr>
                <a:t>Ingredients</a:t>
              </a:r>
              <a:r>
                <a:rPr lang="pt-BR" sz="1000" b="1" dirty="0">
                  <a:solidFill>
                    <a:schemeClr val="accent6">
                      <a:lumMod val="75000"/>
                    </a:schemeClr>
                  </a:solidFill>
                </a:rPr>
                <a:t> e </a:t>
              </a:r>
              <a:r>
                <a:rPr lang="pt-BR" sz="1000" b="1" dirty="0" err="1">
                  <a:solidFill>
                    <a:schemeClr val="accent6">
                      <a:lumMod val="75000"/>
                    </a:schemeClr>
                  </a:solidFill>
                </a:rPr>
                <a:t>Actives</a:t>
              </a:r>
              <a:endParaRPr lang="pt-BR" sz="1000" dirty="0">
                <a:solidFill>
                  <a:schemeClr val="accent6">
                    <a:lumMod val="75000"/>
                  </a:schemeClr>
                </a:solidFill>
              </a:endParaRPr>
            </a:p>
            <a:p>
              <a:pPr algn="r"/>
              <a:r>
                <a:rPr lang="pt-BR" sz="700" dirty="0">
                  <a:solidFill>
                    <a:schemeClr val="accent6">
                      <a:lumMod val="75000"/>
                    </a:schemeClr>
                  </a:solidFill>
                </a:rPr>
                <a:t>Matriz: Av. Queiroz Filho, 1700 - Vila Leopoldina, São Paulo - SP, 05319-000 </a:t>
              </a:r>
            </a:p>
            <a:p>
              <a:pPr algn="r"/>
              <a:r>
                <a:rPr lang="pt-BR" sz="700" dirty="0">
                  <a:solidFill>
                    <a:schemeClr val="accent6">
                      <a:lumMod val="75000"/>
                    </a:schemeClr>
                  </a:solidFill>
                </a:rPr>
                <a:t>Filial: R. Guaricanga, 169 - Lapa, São Paulo - SP, 05075-030</a:t>
              </a:r>
            </a:p>
            <a:p>
              <a:pPr algn="r"/>
              <a:r>
                <a:rPr lang="pt-BR" sz="700" dirty="0">
                  <a:solidFill>
                    <a:schemeClr val="accent6">
                      <a:lumMod val="75000"/>
                    </a:schemeClr>
                  </a:solidFill>
                </a:rPr>
                <a:t>+55 11 2574-5278</a:t>
              </a:r>
            </a:p>
            <a:p>
              <a:pPr algn="r"/>
              <a:r>
                <a:rPr lang="pt-BR" sz="900" dirty="0">
                  <a:solidFill>
                    <a:schemeClr val="accent6">
                      <a:lumMod val="75000"/>
                    </a:schemeClr>
                  </a:solidFill>
                </a:rPr>
                <a:t>www</a:t>
              </a:r>
              <a:r>
                <a:rPr lang="pt-BR" sz="1000" dirty="0">
                  <a:solidFill>
                    <a:schemeClr val="accent6">
                      <a:lumMod val="75000"/>
                    </a:schemeClr>
                  </a:solidFill>
                </a:rPr>
                <a:t>.</a:t>
              </a:r>
              <a:r>
                <a:rPr lang="pt-BR" sz="1000" b="1" dirty="0">
                  <a:solidFill>
                    <a:schemeClr val="accent6">
                      <a:lumMod val="75000"/>
                    </a:schemeClr>
                  </a:solidFill>
                </a:rPr>
                <a:t>innovasell</a:t>
              </a:r>
              <a:r>
                <a:rPr lang="pt-BR" sz="1000" dirty="0">
                  <a:solidFill>
                    <a:schemeClr val="accent6">
                      <a:lumMod val="75000"/>
                    </a:schemeClr>
                  </a:solidFill>
                </a:rPr>
                <a:t>.</a:t>
              </a:r>
              <a:r>
                <a:rPr lang="pt-BR" sz="900" dirty="0">
                  <a:solidFill>
                    <a:schemeClr val="accent6">
                      <a:lumMod val="75000"/>
                    </a:schemeClr>
                  </a:solidFill>
                </a:rPr>
                <a:t>com.br</a:t>
              </a:r>
              <a:endParaRPr lang="pt-BR" sz="1000" dirty="0">
                <a:solidFill>
                  <a:schemeClr val="accent6">
                    <a:lumMod val="75000"/>
                  </a:schemeClr>
                </a:solidFill>
              </a:endParaRPr>
            </a:p>
          </p:txBody>
        </p:sp>
        <p:sp>
          <p:nvSpPr>
            <p:cNvPr id="17" name="Retângulo 16">
              <a:extLst>
                <a:ext uri="{FF2B5EF4-FFF2-40B4-BE49-F238E27FC236}">
                  <a16:creationId xmlns:a16="http://schemas.microsoft.com/office/drawing/2014/main" id="{BD51876B-2519-4021-9ACF-0ABF94215ED6}"/>
                </a:ext>
              </a:extLst>
            </p:cNvPr>
            <p:cNvSpPr/>
            <p:nvPr/>
          </p:nvSpPr>
          <p:spPr>
            <a:xfrm>
              <a:off x="4720007" y="2192133"/>
              <a:ext cx="2138362" cy="51757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13" name="Retângulo 12">
            <a:extLst>
              <a:ext uri="{FF2B5EF4-FFF2-40B4-BE49-F238E27FC236}">
                <a16:creationId xmlns:a16="http://schemas.microsoft.com/office/drawing/2014/main" id="{D446EA3D-A437-4FF1-9A2E-42C5F882A3D1}"/>
              </a:ext>
            </a:extLst>
          </p:cNvPr>
          <p:cNvSpPr/>
          <p:nvPr/>
        </p:nvSpPr>
        <p:spPr>
          <a:xfrm>
            <a:off x="60932" y="38171"/>
            <a:ext cx="4393896" cy="584775"/>
          </a:xfrm>
          <a:prstGeom prst="rect">
            <a:avLst/>
          </a:prstGeom>
          <a:noFill/>
        </p:spPr>
        <p:txBody>
          <a:bodyPr wrap="none" lIns="91440" tIns="45720" rIns="91440" bIns="45720">
            <a:spAutoFit/>
          </a:bodyPr>
          <a:lstStyle/>
          <a:p>
            <a:pPr algn="ctr"/>
            <a:r>
              <a:rPr lang="pt-BR" sz="3200" dirty="0">
                <a:ln w="0"/>
                <a:solidFill>
                  <a:srgbClr val="786098"/>
                </a:solidFill>
                <a:latin typeface="Dolce Vita Heavy" panose="02000800000000000000" pitchFamily="2" charset="0"/>
              </a:rPr>
              <a:t>DENATONIUM BENZOATE</a:t>
            </a:r>
          </a:p>
        </p:txBody>
      </p:sp>
      <p:sp>
        <p:nvSpPr>
          <p:cNvPr id="16" name="Retângulo 15">
            <a:extLst>
              <a:ext uri="{FF2B5EF4-FFF2-40B4-BE49-F238E27FC236}">
                <a16:creationId xmlns:a16="http://schemas.microsoft.com/office/drawing/2014/main" id="{AB7F0824-6975-4E7E-AEF3-E1D9E5EEB30D}"/>
              </a:ext>
            </a:extLst>
          </p:cNvPr>
          <p:cNvSpPr/>
          <p:nvPr/>
        </p:nvSpPr>
        <p:spPr>
          <a:xfrm>
            <a:off x="110883" y="438280"/>
            <a:ext cx="4731276" cy="369332"/>
          </a:xfrm>
          <a:prstGeom prst="rect">
            <a:avLst/>
          </a:prstGeom>
        </p:spPr>
        <p:txBody>
          <a:bodyPr wrap="square">
            <a:spAutoFit/>
          </a:bodyPr>
          <a:lstStyle/>
          <a:p>
            <a:r>
              <a:rPr lang="en-US" cap="all" dirty="0" err="1">
                <a:solidFill>
                  <a:schemeClr val="bg2">
                    <a:lumMod val="50000"/>
                  </a:schemeClr>
                </a:solidFill>
                <a:latin typeface="Champagne &amp; Limousines" panose="020B0502020202020204" pitchFamily="34" charset="0"/>
                <a:ea typeface="Champagne &amp; Limousines" panose="020B0502020202020204" pitchFamily="34" charset="0"/>
              </a:rPr>
              <a:t>Composto</a:t>
            </a:r>
            <a:r>
              <a:rPr lang="en-US" cap="all" dirty="0">
                <a:solidFill>
                  <a:schemeClr val="bg2">
                    <a:lumMod val="50000"/>
                  </a:schemeClr>
                </a:solidFill>
                <a:latin typeface="Champagne &amp; Limousines" panose="020B0502020202020204" pitchFamily="34" charset="0"/>
                <a:ea typeface="Champagne &amp; Limousines" panose="020B0502020202020204" pitchFamily="34" charset="0"/>
              </a:rPr>
              <a:t> </a:t>
            </a:r>
            <a:r>
              <a:rPr lang="en-US" cap="all" dirty="0" err="1">
                <a:solidFill>
                  <a:schemeClr val="bg2">
                    <a:lumMod val="50000"/>
                  </a:schemeClr>
                </a:solidFill>
                <a:latin typeface="Champagne &amp; Limousines" panose="020B0502020202020204" pitchFamily="34" charset="0"/>
                <a:ea typeface="Champagne &amp; Limousines" panose="020B0502020202020204" pitchFamily="34" charset="0"/>
              </a:rPr>
              <a:t>mais</a:t>
            </a:r>
            <a:r>
              <a:rPr lang="en-US" cap="all" dirty="0">
                <a:solidFill>
                  <a:schemeClr val="bg2">
                    <a:lumMod val="50000"/>
                  </a:schemeClr>
                </a:solidFill>
                <a:latin typeface="Champagne &amp; Limousines" panose="020B0502020202020204" pitchFamily="34" charset="0"/>
                <a:ea typeface="Champagne &amp; Limousines" panose="020B0502020202020204" pitchFamily="34" charset="0"/>
              </a:rPr>
              <a:t> </a:t>
            </a:r>
            <a:r>
              <a:rPr lang="en-US" cap="all" dirty="0" err="1">
                <a:solidFill>
                  <a:schemeClr val="bg2">
                    <a:lumMod val="50000"/>
                  </a:schemeClr>
                </a:solidFill>
                <a:latin typeface="Champagne &amp; Limousines" panose="020B0502020202020204" pitchFamily="34" charset="0"/>
                <a:ea typeface="Champagne &amp; Limousines" panose="020B0502020202020204" pitchFamily="34" charset="0"/>
              </a:rPr>
              <a:t>amargo</a:t>
            </a:r>
            <a:r>
              <a:rPr lang="en-US" cap="all" dirty="0">
                <a:solidFill>
                  <a:schemeClr val="bg2">
                    <a:lumMod val="50000"/>
                  </a:schemeClr>
                </a:solidFill>
                <a:latin typeface="Champagne &amp; Limousines" panose="020B0502020202020204" pitchFamily="34" charset="0"/>
                <a:ea typeface="Champagne &amp; Limousines" panose="020B0502020202020204" pitchFamily="34" charset="0"/>
              </a:rPr>
              <a:t> do </a:t>
            </a:r>
            <a:r>
              <a:rPr lang="en-US" cap="all" dirty="0" err="1">
                <a:solidFill>
                  <a:schemeClr val="bg2">
                    <a:lumMod val="50000"/>
                  </a:schemeClr>
                </a:solidFill>
                <a:latin typeface="Champagne &amp; Limousines" panose="020B0502020202020204" pitchFamily="34" charset="0"/>
                <a:ea typeface="Champagne &amp; Limousines" panose="020B0502020202020204" pitchFamily="34" charset="0"/>
              </a:rPr>
              <a:t>mundo</a:t>
            </a:r>
            <a:endParaRPr lang="en-US" cap="all" dirty="0">
              <a:solidFill>
                <a:schemeClr val="bg2">
                  <a:lumMod val="50000"/>
                </a:schemeClr>
              </a:solidFill>
              <a:latin typeface="Champagne &amp; Limousines" panose="020B0502020202020204" pitchFamily="34" charset="0"/>
              <a:ea typeface="Champagne &amp; Limousines" panose="020B0502020202020204" pitchFamily="34" charset="0"/>
            </a:endParaRPr>
          </a:p>
        </p:txBody>
      </p:sp>
      <p:sp>
        <p:nvSpPr>
          <p:cNvPr id="18" name="Text Placeholder 4">
            <a:extLst>
              <a:ext uri="{FF2B5EF4-FFF2-40B4-BE49-F238E27FC236}">
                <a16:creationId xmlns:a16="http://schemas.microsoft.com/office/drawing/2014/main" id="{213BA7A1-5876-405D-B3F1-40383DA5AF43}"/>
              </a:ext>
            </a:extLst>
          </p:cNvPr>
          <p:cNvSpPr txBox="1">
            <a:spLocks/>
          </p:cNvSpPr>
          <p:nvPr/>
        </p:nvSpPr>
        <p:spPr>
          <a:xfrm>
            <a:off x="4817211" y="2379153"/>
            <a:ext cx="1960242" cy="5227560"/>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20000"/>
              </a:lnSpc>
              <a:buNone/>
            </a:pPr>
            <a:r>
              <a:rPr lang="en-US" sz="1000" b="1" dirty="0">
                <a:solidFill>
                  <a:srgbClr val="786098"/>
                </a:solidFill>
                <a:latin typeface="Champagne &amp; Limousines" panose="020B0502020202020204" pitchFamily="34" charset="0"/>
                <a:ea typeface="Champagne &amp; Limousines" panose="020B0502020202020204" pitchFamily="34" charset="0"/>
              </a:rPr>
              <a:t>HIGHLIGHTS</a:t>
            </a:r>
            <a:endParaRPr lang="pt-BR" sz="1000" dirty="0">
              <a:latin typeface="Champagne &amp; Limousines" panose="020B0502020202020204" pitchFamily="34" charset="0"/>
              <a:ea typeface="Champagne &amp; Limousines" panose="020B0502020202020204" pitchFamily="34" charset="0"/>
            </a:endParaRPr>
          </a:p>
          <a:p>
            <a:pPr algn="ctr">
              <a:lnSpc>
                <a:spcPct val="120000"/>
              </a:lnSpc>
              <a:buFont typeface="Courier New" panose="02070309020205020404" pitchFamily="49" charset="0"/>
              <a:buChar char="o"/>
            </a:pPr>
            <a:r>
              <a:rPr lang="pt-BR" sz="1000" dirty="0">
                <a:latin typeface="Champagne &amp; Limousines" panose="020B0502020202020204" pitchFamily="34" charset="0"/>
                <a:ea typeface="Champagne &amp; Limousines" panose="020B0502020202020204" pitchFamily="34" charset="0"/>
              </a:rPr>
              <a:t>Agente desnaturante de sabor aversivo mais amargo do mundo</a:t>
            </a:r>
          </a:p>
          <a:p>
            <a:pPr algn="ctr">
              <a:lnSpc>
                <a:spcPct val="120000"/>
              </a:lnSpc>
              <a:buFont typeface="Courier New" panose="02070309020205020404" pitchFamily="49" charset="0"/>
              <a:buChar char="o"/>
            </a:pPr>
            <a:r>
              <a:rPr lang="pt-BR" sz="1000" dirty="0">
                <a:latin typeface="Champagne &amp; Limousines" panose="020B0502020202020204" pitchFamily="34" charset="0"/>
                <a:ea typeface="Champagne &amp; Limousines" panose="020B0502020202020204" pitchFamily="34" charset="0"/>
              </a:rPr>
              <a:t>Eficiente em baixíssimas dosagens (</a:t>
            </a:r>
            <a:r>
              <a:rPr lang="pt-BR" sz="1000" dirty="0" err="1">
                <a:latin typeface="Champagne &amp; Limousines" panose="020B0502020202020204" pitchFamily="34" charset="0"/>
                <a:ea typeface="Champagne &amp; Limousines" panose="020B0502020202020204" pitchFamily="34" charset="0"/>
              </a:rPr>
              <a:t>ppms</a:t>
            </a:r>
            <a:r>
              <a:rPr lang="pt-BR" sz="1000" dirty="0">
                <a:latin typeface="Champagne &amp; Limousines" panose="020B0502020202020204" pitchFamily="34" charset="0"/>
                <a:ea typeface="Champagne &amp; Limousines" panose="020B0502020202020204" pitchFamily="34" charset="0"/>
              </a:rPr>
              <a:t>)</a:t>
            </a:r>
          </a:p>
          <a:p>
            <a:pPr algn="ctr">
              <a:lnSpc>
                <a:spcPct val="120000"/>
              </a:lnSpc>
              <a:buFont typeface="Courier New" panose="02070309020205020404" pitchFamily="49" charset="0"/>
              <a:buChar char="o"/>
            </a:pPr>
            <a:r>
              <a:rPr lang="pt-BR" sz="1000" dirty="0">
                <a:latin typeface="Champagne &amp; Limousines" panose="020B0502020202020204" pitchFamily="34" charset="0"/>
                <a:ea typeface="Champagne &amp; Limousines" panose="020B0502020202020204" pitchFamily="34" charset="0"/>
              </a:rPr>
              <a:t>Confere sabor amargo repulsivo que evita a ingestão de produtos tóxicos e perigosos</a:t>
            </a:r>
          </a:p>
          <a:p>
            <a:pPr algn="ctr">
              <a:lnSpc>
                <a:spcPct val="120000"/>
              </a:lnSpc>
              <a:buFont typeface="Courier New" panose="02070309020205020404" pitchFamily="49" charset="0"/>
              <a:buChar char="o"/>
            </a:pPr>
            <a:r>
              <a:rPr lang="pt-BR" sz="1000" dirty="0">
                <a:latin typeface="Champagne &amp; Limousines" panose="020B0502020202020204" pitchFamily="34" charset="0"/>
                <a:ea typeface="Champagne &amp; Limousines" panose="020B0502020202020204" pitchFamily="34" charset="0"/>
              </a:rPr>
              <a:t>Atende a determinação da ANVISA através da RDC 46/2002 sobre a obrigatoriedade do uso de </a:t>
            </a:r>
            <a:r>
              <a:rPr lang="pt-BR" sz="1000" dirty="0" err="1">
                <a:latin typeface="Champagne &amp; Limousines" panose="020B0502020202020204" pitchFamily="34" charset="0"/>
                <a:ea typeface="Champagne &amp; Limousines" panose="020B0502020202020204" pitchFamily="34" charset="0"/>
              </a:rPr>
              <a:t>Benzoato</a:t>
            </a:r>
            <a:r>
              <a:rPr lang="pt-BR" sz="1000" dirty="0">
                <a:latin typeface="Champagne &amp; Limousines" panose="020B0502020202020204" pitchFamily="34" charset="0"/>
                <a:ea typeface="Champagne &amp; Limousines" panose="020B0502020202020204" pitchFamily="34" charset="0"/>
              </a:rPr>
              <a:t> de </a:t>
            </a:r>
            <a:r>
              <a:rPr lang="pt-BR" sz="1000" dirty="0" err="1">
                <a:latin typeface="Champagne &amp; Limousines" panose="020B0502020202020204" pitchFamily="34" charset="0"/>
                <a:ea typeface="Champagne &amp; Limousines" panose="020B0502020202020204" pitchFamily="34" charset="0"/>
              </a:rPr>
              <a:t>Denatônio</a:t>
            </a:r>
            <a:r>
              <a:rPr lang="pt-BR" sz="1000" dirty="0">
                <a:latin typeface="Champagne &amp; Limousines" panose="020B0502020202020204" pitchFamily="34" charset="0"/>
                <a:ea typeface="Champagne &amp; Limousines" panose="020B0502020202020204" pitchFamily="34" charset="0"/>
              </a:rPr>
              <a:t> em produtos alcoólicos, inclusive álcool em gel.</a:t>
            </a:r>
          </a:p>
          <a:p>
            <a:pPr algn="ctr">
              <a:lnSpc>
                <a:spcPct val="120000"/>
              </a:lnSpc>
              <a:buFont typeface="Courier New" panose="02070309020205020404" pitchFamily="49" charset="0"/>
              <a:buChar char="o"/>
            </a:pPr>
            <a:r>
              <a:rPr lang="pt-BR" sz="1000" dirty="0">
                <a:latin typeface="Champagne &amp; Limousines" panose="020B0502020202020204" pitchFamily="34" charset="0"/>
                <a:ea typeface="Champagne &amp; Limousines" panose="020B0502020202020204" pitchFamily="34" charset="0"/>
              </a:rPr>
              <a:t>Disponível em versões líquidas de fácil manuseio e miscibilidade no produto final</a:t>
            </a:r>
          </a:p>
          <a:p>
            <a:pPr algn="ctr">
              <a:lnSpc>
                <a:spcPct val="120000"/>
              </a:lnSpc>
              <a:buFont typeface="Courier New" panose="02070309020205020404" pitchFamily="49" charset="0"/>
              <a:buChar char="o"/>
            </a:pPr>
            <a:r>
              <a:rPr lang="pt-BR" sz="1000" dirty="0">
                <a:latin typeface="Champagne &amp; Limousines" panose="020B0502020202020204" pitchFamily="34" charset="0"/>
                <a:ea typeface="Champagne &amp; Limousines" panose="020B0502020202020204" pitchFamily="34" charset="0"/>
              </a:rPr>
              <a:t>Protege os produtos cosméticos e derivados alcoólicos da ingestão por crianças e dependentes químicos.</a:t>
            </a:r>
          </a:p>
          <a:p>
            <a:pPr>
              <a:lnSpc>
                <a:spcPct val="120000"/>
              </a:lnSpc>
              <a:buFont typeface="Courier New" panose="02070309020205020404" pitchFamily="49" charset="0"/>
              <a:buChar char="o"/>
            </a:pPr>
            <a:endParaRPr lang="en-US" sz="1000" dirty="0">
              <a:latin typeface="Champagne &amp; Limousines" panose="020B0502020202020204" pitchFamily="34" charset="0"/>
              <a:ea typeface="Champagne &amp; Limousines" panose="020B0502020202020204" pitchFamily="34" charset="0"/>
            </a:endParaRPr>
          </a:p>
          <a:p>
            <a:endParaRPr lang="en-US" sz="1000" dirty="0">
              <a:latin typeface="Champagne &amp; Limousines" panose="020B0502020202020204" pitchFamily="34" charset="0"/>
              <a:ea typeface="Champagne &amp; Limousines" panose="020B0502020202020204" pitchFamily="34" charset="0"/>
            </a:endParaRPr>
          </a:p>
        </p:txBody>
      </p:sp>
      <p:pic>
        <p:nvPicPr>
          <p:cNvPr id="19" name="Picture 6">
            <a:extLst>
              <a:ext uri="{FF2B5EF4-FFF2-40B4-BE49-F238E27FC236}">
                <a16:creationId xmlns:a16="http://schemas.microsoft.com/office/drawing/2014/main" id="{6F12ABBE-46CB-4A59-A095-71E224D2A2F1}"/>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4600121" y="578972"/>
            <a:ext cx="2257879" cy="1808103"/>
          </a:xfrm>
          <a:prstGeom prst="rect">
            <a:avLst/>
          </a:prstGeom>
          <a:solidFill>
            <a:srgbClr val="FFFFFF">
              <a:shade val="85000"/>
            </a:srgbClr>
          </a:solidFill>
          <a:ln w="88900" cap="sq">
            <a:noFill/>
            <a:miter lim="800000"/>
          </a:ln>
          <a:effectLst/>
        </p:spPr>
      </p:pic>
      <p:sp>
        <p:nvSpPr>
          <p:cNvPr id="21" name="Espaço Reservado para Texto 1">
            <a:extLst>
              <a:ext uri="{FF2B5EF4-FFF2-40B4-BE49-F238E27FC236}">
                <a16:creationId xmlns:a16="http://schemas.microsoft.com/office/drawing/2014/main" id="{27E0142C-AEF3-434C-A995-F5DD536A7D82}"/>
              </a:ext>
            </a:extLst>
          </p:cNvPr>
          <p:cNvSpPr txBox="1">
            <a:spLocks/>
          </p:cNvSpPr>
          <p:nvPr/>
        </p:nvSpPr>
        <p:spPr>
          <a:xfrm>
            <a:off x="250299" y="1257370"/>
            <a:ext cx="4487862" cy="909320"/>
          </a:xfrm>
          <a:prstGeom prst="rect">
            <a:avLst/>
          </a:prstGeom>
        </p:spPr>
        <p:txBody>
          <a:bodyPr vert="horz" lIns="91440" tIns="45720" rIns="91440" bIns="45720" rtlCol="0" anchor="ctr"/>
          <a:lstStyle>
            <a:defPPr>
              <a:defRPr lang="en-US"/>
            </a:defPPr>
            <a:lvl1pPr marL="0" algn="ct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endParaRPr lang="en-US" b="1" dirty="0">
              <a:solidFill>
                <a:srgbClr val="00B050"/>
              </a:solidFill>
              <a:effectLst>
                <a:outerShdw blurRad="38100" dist="38100" dir="2700000" algn="tl">
                  <a:srgbClr val="000000">
                    <a:alpha val="43137"/>
                  </a:srgbClr>
                </a:outerShdw>
              </a:effectLst>
            </a:endParaRPr>
          </a:p>
        </p:txBody>
      </p:sp>
      <p:sp>
        <p:nvSpPr>
          <p:cNvPr id="22" name="Content Placeholder 3">
            <a:extLst>
              <a:ext uri="{FF2B5EF4-FFF2-40B4-BE49-F238E27FC236}">
                <a16:creationId xmlns:a16="http://schemas.microsoft.com/office/drawing/2014/main" id="{1B6D95CA-DC62-4EB2-A642-DBA12023F759}"/>
              </a:ext>
            </a:extLst>
          </p:cNvPr>
          <p:cNvSpPr txBox="1">
            <a:spLocks/>
          </p:cNvSpPr>
          <p:nvPr/>
        </p:nvSpPr>
        <p:spPr>
          <a:xfrm>
            <a:off x="184605" y="2314152"/>
            <a:ext cx="4146550" cy="540644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just">
              <a:lnSpc>
                <a:spcPct val="100000"/>
              </a:lnSpc>
              <a:spcBef>
                <a:spcPts val="0"/>
              </a:spcBef>
            </a:pPr>
            <a:r>
              <a:rPr lang="en-US" sz="1000" b="1" dirty="0">
                <a:solidFill>
                  <a:srgbClr val="786098"/>
                </a:solidFill>
                <a:latin typeface="Champagne &amp; Limousines" panose="020B0502020202020204" pitchFamily="34" charset="0"/>
                <a:ea typeface="Champagne &amp; Limousines" panose="020B0502020202020204" pitchFamily="34" charset="0"/>
              </a:rPr>
              <a:t>ORIGEM / PROPRIEDADES</a:t>
            </a:r>
          </a:p>
          <a:p>
            <a:pPr indent="177800" algn="just">
              <a:lnSpc>
                <a:spcPct val="100000"/>
              </a:lnSpc>
              <a:spcBef>
                <a:spcPts val="0"/>
              </a:spcBef>
            </a:pPr>
            <a:endParaRPr lang="en-US" sz="1000" b="1" dirty="0">
              <a:solidFill>
                <a:srgbClr val="786098"/>
              </a:solidFill>
              <a:latin typeface="Champagne &amp; Limousines" panose="020B0502020202020204" pitchFamily="34" charset="0"/>
              <a:ea typeface="Champagne &amp; Limousines" panose="020B0502020202020204" pitchFamily="34" charset="0"/>
            </a:endParaRPr>
          </a:p>
          <a:p>
            <a:pPr indent="177800" algn="just">
              <a:lnSpc>
                <a:spcPct val="100000"/>
              </a:lnSpc>
              <a:spcBef>
                <a:spcPts val="0"/>
              </a:spcBef>
            </a:pPr>
            <a:r>
              <a:rPr lang="pt-BR" sz="1000" dirty="0">
                <a:latin typeface="Champagne &amp; Limousines" panose="020B0502020202020204" pitchFamily="34" charset="0"/>
                <a:ea typeface="Champagne &amp; Limousines" panose="020B0502020202020204" pitchFamily="34" charset="0"/>
              </a:rPr>
              <a:t>Descoberto em 1958, durante pesquisas sobre anestésicos locais pelo escocês </a:t>
            </a:r>
            <a:r>
              <a:rPr lang="pt-BR" sz="1000" dirty="0" err="1">
                <a:latin typeface="Champagne &amp; Limousines" panose="020B0502020202020204" pitchFamily="34" charset="0"/>
                <a:ea typeface="Champagne &amp; Limousines" panose="020B0502020202020204" pitchFamily="34" charset="0"/>
              </a:rPr>
              <a:t>MacFarlan</a:t>
            </a:r>
            <a:r>
              <a:rPr lang="pt-BR" sz="1000" dirty="0">
                <a:latin typeface="Champagne &amp; Limousines" panose="020B0502020202020204" pitchFamily="34" charset="0"/>
                <a:ea typeface="Champagne &amp; Limousines" panose="020B0502020202020204" pitchFamily="34" charset="0"/>
              </a:rPr>
              <a:t> Smith,  hoje é conhecido  como agente desnaturante, cujo poder </a:t>
            </a:r>
            <a:r>
              <a:rPr lang="pt-BR" sz="1000" dirty="0" err="1">
                <a:latin typeface="Champagne &amp; Limousines" panose="020B0502020202020204" pitchFamily="34" charset="0"/>
                <a:ea typeface="Champagne &amp; Limousines" panose="020B0502020202020204" pitchFamily="34" charset="0"/>
              </a:rPr>
              <a:t>amargante</a:t>
            </a:r>
            <a:r>
              <a:rPr lang="pt-BR" sz="1000" dirty="0">
                <a:latin typeface="Champagne &amp; Limousines" panose="020B0502020202020204" pitchFamily="34" charset="0"/>
                <a:ea typeface="Champagne &amp; Limousines" panose="020B0502020202020204" pitchFamily="34" charset="0"/>
              </a:rPr>
              <a:t> é considerado o mais potente do mundo. Um único dedal cheio  do produto, despejado em uma piscina olímpica de 2,5 milhões de litros de água, permite que seu sabor amargo seja percebido! No entanto, apesar do sabor forte, amargo e aversivo, o produto é seguro e não tóxico para ingestão oral.</a:t>
            </a:r>
            <a:endParaRPr lang="en-US" sz="1000" b="1" dirty="0">
              <a:solidFill>
                <a:srgbClr val="786098"/>
              </a:solidFill>
              <a:latin typeface="Champagne &amp; Limousines" panose="020B0502020202020204" pitchFamily="34" charset="0"/>
              <a:ea typeface="Champagne &amp; Limousines" panose="020B0502020202020204" pitchFamily="34" charset="0"/>
            </a:endParaRPr>
          </a:p>
          <a:p>
            <a:pPr indent="177800" algn="just">
              <a:lnSpc>
                <a:spcPct val="100000"/>
              </a:lnSpc>
              <a:spcBef>
                <a:spcPts val="0"/>
              </a:spcBef>
            </a:pPr>
            <a:endParaRPr lang="en-US" sz="1000" b="1" dirty="0">
              <a:solidFill>
                <a:srgbClr val="786098"/>
              </a:solidFill>
              <a:latin typeface="Champagne &amp; Limousines" panose="020B0502020202020204" pitchFamily="34" charset="0"/>
              <a:ea typeface="Champagne &amp; Limousines" panose="020B0502020202020204" pitchFamily="34" charset="0"/>
            </a:endParaRPr>
          </a:p>
          <a:p>
            <a:pPr algn="just">
              <a:lnSpc>
                <a:spcPct val="100000"/>
              </a:lnSpc>
              <a:spcBef>
                <a:spcPts val="0"/>
              </a:spcBef>
            </a:pPr>
            <a:r>
              <a:rPr lang="en-US" sz="1000" b="1" dirty="0">
                <a:solidFill>
                  <a:srgbClr val="786098"/>
                </a:solidFill>
                <a:latin typeface="Champagne &amp; Limousines" panose="020B0502020202020204" pitchFamily="34" charset="0"/>
                <a:ea typeface="Champagne &amp; Limousines" panose="020B0502020202020204" pitchFamily="34" charset="0"/>
              </a:rPr>
              <a:t>BENEFÍCIOS / APLICAÇÕES</a:t>
            </a:r>
          </a:p>
          <a:p>
            <a:pPr indent="177800" algn="just">
              <a:lnSpc>
                <a:spcPct val="100000"/>
              </a:lnSpc>
              <a:spcBef>
                <a:spcPts val="0"/>
              </a:spcBef>
            </a:pPr>
            <a:r>
              <a:rPr lang="en-US" sz="1000" dirty="0">
                <a:latin typeface="Champagne &amp; Limousines" panose="020B0502020202020204" pitchFamily="34" charset="0"/>
                <a:ea typeface="Champagne &amp; Limousines" panose="020B0502020202020204" pitchFamily="34" charset="0"/>
              </a:rPr>
              <a:t>  </a:t>
            </a:r>
          </a:p>
          <a:p>
            <a:pPr indent="177800" algn="just">
              <a:lnSpc>
                <a:spcPct val="100000"/>
              </a:lnSpc>
              <a:spcBef>
                <a:spcPts val="0"/>
              </a:spcBef>
            </a:pPr>
            <a:r>
              <a:rPr lang="en-US" sz="1000" dirty="0" err="1">
                <a:latin typeface="Champagne &amp; Limousines" panose="020B0502020202020204" pitchFamily="34" charset="0"/>
                <a:ea typeface="Champagne &amp; Limousines" panose="020B0502020202020204" pitchFamily="34" charset="0"/>
              </a:rPr>
              <a:t>Devido</a:t>
            </a:r>
            <a:r>
              <a:rPr lang="en-US" sz="1000" dirty="0">
                <a:latin typeface="Champagne &amp; Limousines" panose="020B0502020202020204" pitchFamily="34" charset="0"/>
                <a:ea typeface="Champagne &amp; Limousines" panose="020B0502020202020204" pitchFamily="34" charset="0"/>
              </a:rPr>
              <a:t> </a:t>
            </a:r>
            <a:r>
              <a:rPr lang="en-US" sz="1000" dirty="0" err="1">
                <a:latin typeface="Champagne &amp; Limousines" panose="020B0502020202020204" pitchFamily="34" charset="0"/>
                <a:ea typeface="Champagne &amp; Limousines" panose="020B0502020202020204" pitchFamily="34" charset="0"/>
              </a:rPr>
              <a:t>ao</a:t>
            </a:r>
            <a:r>
              <a:rPr lang="en-US" sz="1000" dirty="0">
                <a:latin typeface="Champagne &amp; Limousines" panose="020B0502020202020204" pitchFamily="34" charset="0"/>
                <a:ea typeface="Champagne &amp; Limousines" panose="020B0502020202020204" pitchFamily="34" charset="0"/>
              </a:rPr>
              <a:t> </a:t>
            </a:r>
            <a:r>
              <a:rPr lang="en-US" sz="1000" dirty="0" err="1">
                <a:latin typeface="Champagne &amp; Limousines" panose="020B0502020202020204" pitchFamily="34" charset="0"/>
                <a:ea typeface="Champagne &amp; Limousines" panose="020B0502020202020204" pitchFamily="34" charset="0"/>
              </a:rPr>
              <a:t>sabor</a:t>
            </a:r>
            <a:r>
              <a:rPr lang="en-US" sz="1000" dirty="0">
                <a:latin typeface="Champagne &amp; Limousines" panose="020B0502020202020204" pitchFamily="34" charset="0"/>
                <a:ea typeface="Champagne &amp; Limousines" panose="020B0502020202020204" pitchFamily="34" charset="0"/>
              </a:rPr>
              <a:t> </a:t>
            </a:r>
            <a:r>
              <a:rPr lang="en-US" sz="1000" dirty="0" err="1">
                <a:latin typeface="Champagne &amp; Limousines" panose="020B0502020202020204" pitchFamily="34" charset="0"/>
                <a:ea typeface="Champagne &amp; Limousines" panose="020B0502020202020204" pitchFamily="34" charset="0"/>
              </a:rPr>
              <a:t>amargo</a:t>
            </a:r>
            <a:r>
              <a:rPr lang="en-US" sz="1000" dirty="0">
                <a:latin typeface="Champagne &amp; Limousines" panose="020B0502020202020204" pitchFamily="34" charset="0"/>
                <a:ea typeface="Champagne &amp; Limousines" panose="020B0502020202020204" pitchFamily="34" charset="0"/>
              </a:rPr>
              <a:t> </a:t>
            </a:r>
            <a:r>
              <a:rPr lang="en-US" sz="1000" dirty="0" err="1">
                <a:latin typeface="Champagne &amp; Limousines" panose="020B0502020202020204" pitchFamily="34" charset="0"/>
                <a:ea typeface="Champagne &amp; Limousines" panose="020B0502020202020204" pitchFamily="34" charset="0"/>
              </a:rPr>
              <a:t>aversivo</a:t>
            </a:r>
            <a:r>
              <a:rPr lang="en-US" sz="1000" dirty="0">
                <a:latin typeface="Champagne &amp; Limousines" panose="020B0502020202020204" pitchFamily="34" charset="0"/>
                <a:ea typeface="Champagne &amp; Limousines" panose="020B0502020202020204" pitchFamily="34" charset="0"/>
              </a:rPr>
              <a:t>, o </a:t>
            </a:r>
            <a:r>
              <a:rPr lang="en-US" sz="1000" dirty="0" err="1">
                <a:latin typeface="Champagne &amp; Limousines" panose="020B0502020202020204" pitchFamily="34" charset="0"/>
                <a:ea typeface="Champagne &amp; Limousines" panose="020B0502020202020204" pitchFamily="34" charset="0"/>
              </a:rPr>
              <a:t>Benzoato</a:t>
            </a:r>
            <a:r>
              <a:rPr lang="en-US" sz="1000" dirty="0">
                <a:latin typeface="Champagne &amp; Limousines" panose="020B0502020202020204" pitchFamily="34" charset="0"/>
                <a:ea typeface="Champagne &amp; Limousines" panose="020B0502020202020204" pitchFamily="34" charset="0"/>
              </a:rPr>
              <a:t> de </a:t>
            </a:r>
            <a:r>
              <a:rPr lang="en-US" sz="1000" dirty="0" err="1">
                <a:latin typeface="Champagne &amp; Limousines" panose="020B0502020202020204" pitchFamily="34" charset="0"/>
                <a:ea typeface="Champagne &amp; Limousines" panose="020B0502020202020204" pitchFamily="34" charset="0"/>
              </a:rPr>
              <a:t>Denatônio</a:t>
            </a:r>
            <a:r>
              <a:rPr lang="en-US" sz="1000" dirty="0">
                <a:latin typeface="Champagne &amp; Limousines" panose="020B0502020202020204" pitchFamily="34" charset="0"/>
                <a:ea typeface="Champagne &amp; Limousines" panose="020B0502020202020204" pitchFamily="34" charset="0"/>
              </a:rPr>
              <a:t> </a:t>
            </a:r>
            <a:r>
              <a:rPr lang="en-US" sz="1000" dirty="0" err="1">
                <a:latin typeface="Champagne &amp; Limousines" panose="020B0502020202020204" pitchFamily="34" charset="0"/>
                <a:ea typeface="Champagne &amp; Limousines" panose="020B0502020202020204" pitchFamily="34" charset="0"/>
              </a:rPr>
              <a:t>tem</a:t>
            </a:r>
            <a:r>
              <a:rPr lang="en-US" sz="1000" dirty="0">
                <a:latin typeface="Champagne &amp; Limousines" panose="020B0502020202020204" pitchFamily="34" charset="0"/>
                <a:ea typeface="Champagne &amp; Limousines" panose="020B0502020202020204" pitchFamily="34" charset="0"/>
              </a:rPr>
              <a:t> </a:t>
            </a:r>
            <a:r>
              <a:rPr lang="en-US" sz="1000" dirty="0" err="1">
                <a:latin typeface="Champagne &amp; Limousines" panose="020B0502020202020204" pitchFamily="34" charset="0"/>
                <a:ea typeface="Champagne &amp; Limousines" panose="020B0502020202020204" pitchFamily="34" charset="0"/>
              </a:rPr>
              <a:t>sido</a:t>
            </a:r>
            <a:r>
              <a:rPr lang="en-US" sz="1000" dirty="0">
                <a:latin typeface="Champagne &amp; Limousines" panose="020B0502020202020204" pitchFamily="34" charset="0"/>
                <a:ea typeface="Champagne &amp; Limousines" panose="020B0502020202020204" pitchFamily="34" charset="0"/>
              </a:rPr>
              <a:t> </a:t>
            </a:r>
            <a:r>
              <a:rPr lang="en-US" sz="1000" dirty="0" err="1">
                <a:latin typeface="Champagne &amp; Limousines" panose="020B0502020202020204" pitchFamily="34" charset="0"/>
                <a:ea typeface="Champagne &amp; Limousines" panose="020B0502020202020204" pitchFamily="34" charset="0"/>
              </a:rPr>
              <a:t>utilizado</a:t>
            </a:r>
            <a:r>
              <a:rPr lang="en-US" sz="1000" dirty="0">
                <a:latin typeface="Champagne &amp; Limousines" panose="020B0502020202020204" pitchFamily="34" charset="0"/>
                <a:ea typeface="Champagne &amp; Limousines" panose="020B0502020202020204" pitchFamily="34" charset="0"/>
              </a:rPr>
              <a:t> para </a:t>
            </a:r>
            <a:r>
              <a:rPr lang="en-US" sz="1000" dirty="0" err="1">
                <a:latin typeface="Champagne &amp; Limousines" panose="020B0502020202020204" pitchFamily="34" charset="0"/>
                <a:ea typeface="Champagne &amp; Limousines" panose="020B0502020202020204" pitchFamily="34" charset="0"/>
              </a:rPr>
              <a:t>evitar</a:t>
            </a:r>
            <a:r>
              <a:rPr lang="en-US" sz="1000" dirty="0">
                <a:latin typeface="Champagne &amp; Limousines" panose="020B0502020202020204" pitchFamily="34" charset="0"/>
                <a:ea typeface="Champagne &amp; Limousines" panose="020B0502020202020204" pitchFamily="34" charset="0"/>
              </a:rPr>
              <a:t> a </a:t>
            </a:r>
            <a:r>
              <a:rPr lang="en-US" sz="1000" dirty="0" err="1">
                <a:latin typeface="Champagne &amp; Limousines" panose="020B0502020202020204" pitchFamily="34" charset="0"/>
                <a:ea typeface="Champagne &amp; Limousines" panose="020B0502020202020204" pitchFamily="34" charset="0"/>
              </a:rPr>
              <a:t>ingestão</a:t>
            </a:r>
            <a:r>
              <a:rPr lang="en-US" sz="1000" dirty="0">
                <a:latin typeface="Champagne &amp; Limousines" panose="020B0502020202020204" pitchFamily="34" charset="0"/>
                <a:ea typeface="Champagne &amp; Limousines" panose="020B0502020202020204" pitchFamily="34" charset="0"/>
              </a:rPr>
              <a:t>  </a:t>
            </a:r>
            <a:r>
              <a:rPr lang="en-US" sz="1000" dirty="0" err="1">
                <a:latin typeface="Champagne &amp; Limousines" panose="020B0502020202020204" pitchFamily="34" charset="0"/>
                <a:ea typeface="Champagne &amp; Limousines" panose="020B0502020202020204" pitchFamily="34" charset="0"/>
              </a:rPr>
              <a:t>acidental</a:t>
            </a:r>
            <a:r>
              <a:rPr lang="en-US" sz="1000" dirty="0">
                <a:latin typeface="Champagne &amp; Limousines" panose="020B0502020202020204" pitchFamily="34" charset="0"/>
                <a:ea typeface="Champagne &amp; Limousines" panose="020B0502020202020204" pitchFamily="34" charset="0"/>
              </a:rPr>
              <a:t> </a:t>
            </a:r>
            <a:r>
              <a:rPr lang="en-US" sz="1000" dirty="0" err="1">
                <a:latin typeface="Champagne &amp; Limousines" panose="020B0502020202020204" pitchFamily="34" charset="0"/>
                <a:ea typeface="Champagne &amp; Limousines" panose="020B0502020202020204" pitchFamily="34" charset="0"/>
              </a:rPr>
              <a:t>ou</a:t>
            </a:r>
            <a:r>
              <a:rPr lang="en-US" sz="1000" dirty="0">
                <a:latin typeface="Champagne &amp; Limousines" panose="020B0502020202020204" pitchFamily="34" charset="0"/>
                <a:ea typeface="Champagne &amp; Limousines" panose="020B0502020202020204" pitchFamily="34" charset="0"/>
              </a:rPr>
              <a:t> </a:t>
            </a:r>
            <a:r>
              <a:rPr lang="en-US" sz="1000" dirty="0" err="1">
                <a:latin typeface="Champagne &amp; Limousines" panose="020B0502020202020204" pitchFamily="34" charset="0"/>
                <a:ea typeface="Champagne &amp; Limousines" panose="020B0502020202020204" pitchFamily="34" charset="0"/>
              </a:rPr>
              <a:t>voluntária</a:t>
            </a:r>
            <a:r>
              <a:rPr lang="en-US" sz="1000" dirty="0">
                <a:latin typeface="Champagne &amp; Limousines" panose="020B0502020202020204" pitchFamily="34" charset="0"/>
                <a:ea typeface="Champagne &amp; Limousines" panose="020B0502020202020204" pitchFamily="34" charset="0"/>
              </a:rPr>
              <a:t> de </a:t>
            </a:r>
            <a:r>
              <a:rPr lang="en-US" sz="1000" dirty="0" err="1">
                <a:latin typeface="Champagne &amp; Limousines" panose="020B0502020202020204" pitchFamily="34" charset="0"/>
                <a:ea typeface="Champagne &amp; Limousines" panose="020B0502020202020204" pitchFamily="34" charset="0"/>
              </a:rPr>
              <a:t>produtos</a:t>
            </a:r>
            <a:r>
              <a:rPr lang="en-US" sz="1000" dirty="0">
                <a:latin typeface="Champagne &amp; Limousines" panose="020B0502020202020204" pitchFamily="34" charset="0"/>
                <a:ea typeface="Champagne &amp; Limousines" panose="020B0502020202020204" pitchFamily="34" charset="0"/>
              </a:rPr>
              <a:t> </a:t>
            </a:r>
            <a:r>
              <a:rPr lang="en-US" sz="1000" dirty="0" err="1">
                <a:latin typeface="Champagne &amp; Limousines" panose="020B0502020202020204" pitchFamily="34" charset="0"/>
                <a:ea typeface="Champagne &amp; Limousines" panose="020B0502020202020204" pitchFamily="34" charset="0"/>
              </a:rPr>
              <a:t>tóxicos</a:t>
            </a:r>
            <a:r>
              <a:rPr lang="en-US" sz="1000" dirty="0">
                <a:latin typeface="Champagne &amp; Limousines" panose="020B0502020202020204" pitchFamily="34" charset="0"/>
                <a:ea typeface="Champagne &amp; Limousines" panose="020B0502020202020204" pitchFamily="34" charset="0"/>
              </a:rPr>
              <a:t> e </a:t>
            </a:r>
            <a:r>
              <a:rPr lang="en-US" sz="1000" dirty="0" err="1">
                <a:latin typeface="Champagne &amp; Limousines" panose="020B0502020202020204" pitchFamily="34" charset="0"/>
                <a:ea typeface="Champagne &amp; Limousines" panose="020B0502020202020204" pitchFamily="34" charset="0"/>
              </a:rPr>
              <a:t>perigosos</a:t>
            </a:r>
            <a:r>
              <a:rPr lang="en-US" sz="1000" dirty="0">
                <a:latin typeface="Champagne &amp; Limousines" panose="020B0502020202020204" pitchFamily="34" charset="0"/>
                <a:ea typeface="Champagne &amp; Limousines" panose="020B0502020202020204" pitchFamily="34" charset="0"/>
              </a:rPr>
              <a:t>, </a:t>
            </a:r>
            <a:r>
              <a:rPr lang="en-US" sz="1000" dirty="0" err="1">
                <a:latin typeface="Champagne &amp; Limousines" panose="020B0502020202020204" pitchFamily="34" charset="0"/>
                <a:ea typeface="Champagne &amp; Limousines" panose="020B0502020202020204" pitchFamily="34" charset="0"/>
              </a:rPr>
              <a:t>especialmente</a:t>
            </a:r>
            <a:r>
              <a:rPr lang="en-US" sz="1000" dirty="0">
                <a:latin typeface="Champagne &amp; Limousines" panose="020B0502020202020204" pitchFamily="34" charset="0"/>
                <a:ea typeface="Champagne &amp; Limousines" panose="020B0502020202020204" pitchFamily="34" charset="0"/>
              </a:rPr>
              <a:t> por </a:t>
            </a:r>
            <a:r>
              <a:rPr lang="en-US" sz="1000" dirty="0" err="1">
                <a:latin typeface="Champagne &amp; Limousines" panose="020B0502020202020204" pitchFamily="34" charset="0"/>
                <a:ea typeface="Champagne &amp; Limousines" panose="020B0502020202020204" pitchFamily="34" charset="0"/>
              </a:rPr>
              <a:t>crianças</a:t>
            </a:r>
            <a:r>
              <a:rPr lang="en-US" sz="1000" dirty="0">
                <a:latin typeface="Champagne &amp; Limousines" panose="020B0502020202020204" pitchFamily="34" charset="0"/>
                <a:ea typeface="Champagne &amp; Limousines" panose="020B0502020202020204" pitchFamily="34" charset="0"/>
              </a:rPr>
              <a:t> e </a:t>
            </a:r>
            <a:r>
              <a:rPr lang="en-US" sz="1000" dirty="0" err="1">
                <a:latin typeface="Champagne &amp; Limousines" panose="020B0502020202020204" pitchFamily="34" charset="0"/>
                <a:ea typeface="Champagne &amp; Limousines" panose="020B0502020202020204" pitchFamily="34" charset="0"/>
              </a:rPr>
              <a:t>dependentes</a:t>
            </a:r>
            <a:r>
              <a:rPr lang="en-US" sz="1000" dirty="0">
                <a:latin typeface="Champagne &amp; Limousines" panose="020B0502020202020204" pitchFamily="34" charset="0"/>
                <a:ea typeface="Champagne &amp; Limousines" panose="020B0502020202020204" pitchFamily="34" charset="0"/>
              </a:rPr>
              <a:t> </a:t>
            </a:r>
            <a:r>
              <a:rPr lang="en-US" sz="1000" dirty="0" err="1">
                <a:latin typeface="Champagne &amp; Limousines" panose="020B0502020202020204" pitchFamily="34" charset="0"/>
                <a:ea typeface="Champagne &amp; Limousines" panose="020B0502020202020204" pitchFamily="34" charset="0"/>
              </a:rPr>
              <a:t>químicos</a:t>
            </a:r>
            <a:r>
              <a:rPr lang="en-US" sz="1000" dirty="0">
                <a:latin typeface="Champagne &amp; Limousines" panose="020B0502020202020204" pitchFamily="34" charset="0"/>
                <a:ea typeface="Champagne &amp; Limousines" panose="020B0502020202020204" pitchFamily="34" charset="0"/>
              </a:rPr>
              <a:t>. O </a:t>
            </a:r>
            <a:r>
              <a:rPr lang="en-US" sz="1000" dirty="0" err="1">
                <a:latin typeface="Champagne &amp; Limousines" panose="020B0502020202020204" pitchFamily="34" charset="0"/>
                <a:ea typeface="Champagne &amp; Limousines" panose="020B0502020202020204" pitchFamily="34" charset="0"/>
              </a:rPr>
              <a:t>amargor</a:t>
            </a:r>
            <a:r>
              <a:rPr lang="en-US" sz="1000" dirty="0">
                <a:latin typeface="Champagne &amp; Limousines" panose="020B0502020202020204" pitchFamily="34" charset="0"/>
                <a:ea typeface="Champagne &amp; Limousines" panose="020B0502020202020204" pitchFamily="34" charset="0"/>
              </a:rPr>
              <a:t> </a:t>
            </a:r>
            <a:r>
              <a:rPr lang="en-US" sz="1000" dirty="0" err="1">
                <a:latin typeface="Champagne &amp; Limousines" panose="020B0502020202020204" pitchFamily="34" charset="0"/>
                <a:ea typeface="Champagne &amp; Limousines" panose="020B0502020202020204" pitchFamily="34" charset="0"/>
              </a:rPr>
              <a:t>extremo</a:t>
            </a:r>
            <a:r>
              <a:rPr lang="en-US" sz="1000" dirty="0">
                <a:latin typeface="Champagne &amp; Limousines" panose="020B0502020202020204" pitchFamily="34" charset="0"/>
                <a:ea typeface="Champagne &amp; Limousines" panose="020B0502020202020204" pitchFamily="34" charset="0"/>
              </a:rPr>
              <a:t> </a:t>
            </a:r>
            <a:r>
              <a:rPr lang="en-US" sz="1000" dirty="0" err="1">
                <a:latin typeface="Champagne &amp; Limousines" panose="020B0502020202020204" pitchFamily="34" charset="0"/>
                <a:ea typeface="Champagne &amp; Limousines" panose="020B0502020202020204" pitchFamily="34" charset="0"/>
              </a:rPr>
              <a:t>promovido</a:t>
            </a:r>
            <a:r>
              <a:rPr lang="en-US" sz="1000" dirty="0">
                <a:latin typeface="Champagne &amp; Limousines" panose="020B0502020202020204" pitchFamily="34" charset="0"/>
                <a:ea typeface="Champagne &amp; Limousines" panose="020B0502020202020204" pitchFamily="34" charset="0"/>
              </a:rPr>
              <a:t> </a:t>
            </a:r>
            <a:r>
              <a:rPr lang="en-US" sz="1000" dirty="0" err="1">
                <a:latin typeface="Champagne &amp; Limousines" panose="020B0502020202020204" pitchFamily="34" charset="0"/>
                <a:ea typeface="Champagne &amp; Limousines" panose="020B0502020202020204" pitchFamily="34" charset="0"/>
              </a:rPr>
              <a:t>pelo</a:t>
            </a:r>
            <a:r>
              <a:rPr lang="en-US" sz="1000" dirty="0">
                <a:latin typeface="Champagne &amp; Limousines" panose="020B0502020202020204" pitchFamily="34" charset="0"/>
                <a:ea typeface="Champagne &amp; Limousines" panose="020B0502020202020204" pitchFamily="34" charset="0"/>
              </a:rPr>
              <a:t> Benzoato de Denatônio </a:t>
            </a:r>
            <a:r>
              <a:rPr lang="en-US" sz="1000" dirty="0" err="1">
                <a:latin typeface="Champagne &amp; Limousines" panose="020B0502020202020204" pitchFamily="34" charset="0"/>
                <a:ea typeface="Champagne &amp; Limousines" panose="020B0502020202020204" pitchFamily="34" charset="0"/>
              </a:rPr>
              <a:t>impossibilita</a:t>
            </a:r>
            <a:r>
              <a:rPr lang="en-US" sz="1000" dirty="0">
                <a:latin typeface="Champagne &amp; Limousines" panose="020B0502020202020204" pitchFamily="34" charset="0"/>
                <a:ea typeface="Champagne &amp; Limousines" panose="020B0502020202020204" pitchFamily="34" charset="0"/>
              </a:rPr>
              <a:t> a </a:t>
            </a:r>
            <a:r>
              <a:rPr lang="en-US" sz="1000" dirty="0" err="1">
                <a:latin typeface="Champagne &amp; Limousines" panose="020B0502020202020204" pitchFamily="34" charset="0"/>
                <a:ea typeface="Champagne &amp; Limousines" panose="020B0502020202020204" pitchFamily="34" charset="0"/>
              </a:rPr>
              <a:t>ingestão</a:t>
            </a:r>
            <a:r>
              <a:rPr lang="en-US" sz="1000" dirty="0">
                <a:latin typeface="Champagne &amp; Limousines" panose="020B0502020202020204" pitchFamily="34" charset="0"/>
                <a:ea typeface="Champagne &amp; Limousines" panose="020B0502020202020204" pitchFamily="34" charset="0"/>
              </a:rPr>
              <a:t>, </a:t>
            </a:r>
            <a:r>
              <a:rPr lang="en-US" sz="1000" dirty="0" err="1">
                <a:latin typeface="Champagne &amp; Limousines" panose="020B0502020202020204" pitchFamily="34" charset="0"/>
                <a:ea typeface="Champagne &amp; Limousines" panose="020B0502020202020204" pitchFamily="34" charset="0"/>
              </a:rPr>
              <a:t>chegando</a:t>
            </a:r>
            <a:r>
              <a:rPr lang="en-US" sz="1000" dirty="0">
                <a:latin typeface="Champagne &amp; Limousines" panose="020B0502020202020204" pitchFamily="34" charset="0"/>
                <a:ea typeface="Champagne &amp; Limousines" panose="020B0502020202020204" pitchFamily="34" charset="0"/>
              </a:rPr>
              <a:t> </a:t>
            </a:r>
            <a:r>
              <a:rPr lang="en-US" sz="1000" dirty="0" err="1">
                <a:latin typeface="Champagne &amp; Limousines" panose="020B0502020202020204" pitchFamily="34" charset="0"/>
                <a:ea typeface="Champagne &amp; Limousines" panose="020B0502020202020204" pitchFamily="34" charset="0"/>
              </a:rPr>
              <a:t>em</a:t>
            </a:r>
            <a:r>
              <a:rPr lang="en-US" sz="1000" dirty="0">
                <a:latin typeface="Champagne &amp; Limousines" panose="020B0502020202020204" pitchFamily="34" charset="0"/>
                <a:ea typeface="Champagne &amp; Limousines" panose="020B0502020202020204" pitchFamily="34" charset="0"/>
              </a:rPr>
              <a:t> </a:t>
            </a:r>
            <a:r>
              <a:rPr lang="en-US" sz="1000" dirty="0" err="1">
                <a:latin typeface="Champagne &amp; Limousines" panose="020B0502020202020204" pitchFamily="34" charset="0"/>
                <a:ea typeface="Champagne &amp; Limousines" panose="020B0502020202020204" pitchFamily="34" charset="0"/>
              </a:rPr>
              <a:t>alguns</a:t>
            </a:r>
            <a:r>
              <a:rPr lang="en-US" sz="1000" dirty="0">
                <a:latin typeface="Champagne &amp; Limousines" panose="020B0502020202020204" pitchFamily="34" charset="0"/>
                <a:ea typeface="Champagne &amp; Limousines" panose="020B0502020202020204" pitchFamily="34" charset="0"/>
              </a:rPr>
              <a:t> </a:t>
            </a:r>
            <a:r>
              <a:rPr lang="en-US" sz="1000" dirty="0" err="1">
                <a:latin typeface="Champagne &amp; Limousines" panose="020B0502020202020204" pitchFamily="34" charset="0"/>
                <a:ea typeface="Champagne &amp; Limousines" panose="020B0502020202020204" pitchFamily="34" charset="0"/>
              </a:rPr>
              <a:t>casos</a:t>
            </a:r>
            <a:r>
              <a:rPr lang="en-US" sz="1000" dirty="0">
                <a:latin typeface="Champagne &amp; Limousines" panose="020B0502020202020204" pitchFamily="34" charset="0"/>
                <a:ea typeface="Champagne &amp; Limousines" panose="020B0502020202020204" pitchFamily="34" charset="0"/>
              </a:rPr>
              <a:t> a </a:t>
            </a:r>
            <a:r>
              <a:rPr lang="en-US" sz="1000" dirty="0" err="1">
                <a:latin typeface="Champagne &amp; Limousines" panose="020B0502020202020204" pitchFamily="34" charset="0"/>
                <a:ea typeface="Champagne &amp; Limousines" panose="020B0502020202020204" pitchFamily="34" charset="0"/>
              </a:rPr>
              <a:t>provocar</a:t>
            </a:r>
            <a:r>
              <a:rPr lang="en-US" sz="1000" dirty="0">
                <a:latin typeface="Champagne &amp; Limousines" panose="020B0502020202020204" pitchFamily="34" charset="0"/>
                <a:ea typeface="Champagne &amp; Limousines" panose="020B0502020202020204" pitchFamily="34" charset="0"/>
              </a:rPr>
              <a:t> </a:t>
            </a:r>
            <a:r>
              <a:rPr lang="pt-BR" sz="1000" dirty="0">
                <a:latin typeface="Champagne &amp; Limousines" panose="020B0502020202020204" pitchFamily="34" charset="0"/>
                <a:ea typeface="Champagne &amp; Limousines" panose="020B0502020202020204" pitchFamily="34" charset="0"/>
              </a:rPr>
              <a:t>vômito</a:t>
            </a:r>
            <a:r>
              <a:rPr lang="en-US" sz="1000" dirty="0">
                <a:latin typeface="Champagne &amp; Limousines" panose="020B0502020202020204" pitchFamily="34" charset="0"/>
                <a:ea typeface="Champagne &amp; Limousines" panose="020B0502020202020204" pitchFamily="34" charset="0"/>
              </a:rPr>
              <a:t>. </a:t>
            </a:r>
            <a:r>
              <a:rPr lang="pt-BR" sz="1000" dirty="0">
                <a:latin typeface="Champagne &amp; Limousines" panose="020B0502020202020204" pitchFamily="34" charset="0"/>
                <a:ea typeface="Champagne &amp; Limousines" panose="020B0502020202020204" pitchFamily="34" charset="0"/>
              </a:rPr>
              <a:t>Normalmente, o Benzoato de Denatônio é aplicado a líquidos nocivos, incluindo solventes, tintas, vernizes, artigos de limpeza, como detergentes e alvejantes, além de itens de higiene pessoal, como shampoos e sabonetes além de vários produtos domésticos como o álcool etílico. No caso do álcool etílico, o uso do Benzoato de Denatônio é obrigatório desde 2002, conforme determinação da Anvisa, através da RDC 46/2002. Uma das aplicações mais importantes do álcool etílico é o álcool em gel </a:t>
            </a:r>
            <a:r>
              <a:rPr lang="pt-BR" sz="1000" dirty="0" err="1">
                <a:latin typeface="Champagne &amp; Limousines" panose="020B0502020202020204" pitchFamily="34" charset="0"/>
                <a:ea typeface="Champagne &amp; Limousines" panose="020B0502020202020204" pitchFamily="34" charset="0"/>
              </a:rPr>
              <a:t>antissético</a:t>
            </a:r>
            <a:r>
              <a:rPr lang="pt-BR" sz="1000" dirty="0">
                <a:latin typeface="Champagne &amp; Limousines" panose="020B0502020202020204" pitchFamily="34" charset="0"/>
                <a:ea typeface="Champagne &amp; Limousines" panose="020B0502020202020204" pitchFamily="34" charset="0"/>
              </a:rPr>
              <a:t>, no qual o </a:t>
            </a:r>
            <a:r>
              <a:rPr lang="pt-BR" sz="1000" dirty="0" err="1">
                <a:latin typeface="Champagne &amp; Limousines" panose="020B0502020202020204" pitchFamily="34" charset="0"/>
                <a:ea typeface="Champagne &amp; Limousines" panose="020B0502020202020204" pitchFamily="34" charset="0"/>
              </a:rPr>
              <a:t>benzoato</a:t>
            </a:r>
            <a:r>
              <a:rPr lang="pt-BR" sz="1000" dirty="0">
                <a:latin typeface="Champagne &amp; Limousines" panose="020B0502020202020204" pitchFamily="34" charset="0"/>
                <a:ea typeface="Champagne &amp; Limousines" panose="020B0502020202020204" pitchFamily="34" charset="0"/>
              </a:rPr>
              <a:t> de </a:t>
            </a:r>
            <a:r>
              <a:rPr lang="pt-BR" sz="1000" dirty="0" err="1">
                <a:latin typeface="Champagne &amp; Limousines" panose="020B0502020202020204" pitchFamily="34" charset="0"/>
                <a:ea typeface="Champagne &amp; Limousines" panose="020B0502020202020204" pitchFamily="34" charset="0"/>
              </a:rPr>
              <a:t>denatônio</a:t>
            </a:r>
            <a:r>
              <a:rPr lang="pt-BR" sz="1000" dirty="0">
                <a:latin typeface="Champagne &amp; Limousines" panose="020B0502020202020204" pitchFamily="34" charset="0"/>
                <a:ea typeface="Champagne &amp; Limousines" panose="020B0502020202020204" pitchFamily="34" charset="0"/>
              </a:rPr>
              <a:t> é componente obrigatório e necessário para segurança no uso doméstico.</a:t>
            </a:r>
            <a:endParaRPr lang="en-US" sz="1000" dirty="0">
              <a:solidFill>
                <a:schemeClr val="tx1">
                  <a:lumMod val="75000"/>
                  <a:lumOff val="25000"/>
                </a:schemeClr>
              </a:solidFill>
              <a:latin typeface="Champagne &amp; Limousines" panose="020B0502020202020204" pitchFamily="34" charset="0"/>
              <a:ea typeface="Champagne &amp; Limousines" panose="020B0502020202020204" pitchFamily="34" charset="0"/>
            </a:endParaRPr>
          </a:p>
          <a:p>
            <a:pPr indent="177800" algn="just">
              <a:lnSpc>
                <a:spcPct val="100000"/>
              </a:lnSpc>
              <a:spcBef>
                <a:spcPts val="0"/>
              </a:spcBef>
            </a:pPr>
            <a:endParaRPr lang="en-US" sz="1000" b="1" dirty="0">
              <a:solidFill>
                <a:srgbClr val="786098"/>
              </a:solidFill>
              <a:latin typeface="Champagne &amp; Limousines" panose="020B0502020202020204" pitchFamily="34" charset="0"/>
              <a:ea typeface="Champagne &amp; Limousines" panose="020B0502020202020204" pitchFamily="34" charset="0"/>
            </a:endParaRPr>
          </a:p>
          <a:p>
            <a:pPr algn="just">
              <a:lnSpc>
                <a:spcPct val="100000"/>
              </a:lnSpc>
              <a:spcBef>
                <a:spcPts val="0"/>
              </a:spcBef>
            </a:pPr>
            <a:r>
              <a:rPr lang="en-US" sz="1000" b="1" dirty="0">
                <a:solidFill>
                  <a:srgbClr val="786098"/>
                </a:solidFill>
                <a:latin typeface="Champagne &amp; Limousines" panose="020B0502020202020204" pitchFamily="34" charset="0"/>
                <a:ea typeface="Champagne &amp; Limousines" panose="020B0502020202020204" pitchFamily="34" charset="0"/>
              </a:rPr>
              <a:t>MODO DE USAR</a:t>
            </a:r>
          </a:p>
          <a:p>
            <a:pPr indent="177800" algn="just">
              <a:lnSpc>
                <a:spcPct val="100000"/>
              </a:lnSpc>
              <a:spcBef>
                <a:spcPts val="0"/>
              </a:spcBef>
            </a:pPr>
            <a:endParaRPr lang="en-US" sz="1000" b="1" dirty="0">
              <a:solidFill>
                <a:srgbClr val="786098"/>
              </a:solidFill>
              <a:latin typeface="Champagne &amp; Limousines" panose="020B0502020202020204" pitchFamily="34" charset="0"/>
              <a:ea typeface="Champagne &amp; Limousines" panose="020B0502020202020204" pitchFamily="34" charset="0"/>
            </a:endParaRPr>
          </a:p>
          <a:p>
            <a:pPr indent="177800" algn="just">
              <a:lnSpc>
                <a:spcPct val="100000"/>
              </a:lnSpc>
              <a:spcBef>
                <a:spcPts val="0"/>
              </a:spcBef>
            </a:pPr>
            <a:r>
              <a:rPr lang="pt-BR" sz="1000" dirty="0">
                <a:latin typeface="Champagne &amp; Limousines" panose="020B0502020202020204" pitchFamily="34" charset="0"/>
                <a:ea typeface="Champagne &amp; Limousines" panose="020B0502020202020204" pitchFamily="34" charset="0"/>
              </a:rPr>
              <a:t>Por sua reação aversiva, é geralmente acrescentado em produtos domésticos como alvejantes, detergentes, solventes, polidores e ceras, cosméticos e perfumaria, produtos químicos, álcool de limpeza, álcool-gel </a:t>
            </a:r>
            <a:r>
              <a:rPr lang="pt-BR" sz="1000" dirty="0" err="1">
                <a:latin typeface="Champagne &amp; Limousines" panose="020B0502020202020204" pitchFamily="34" charset="0"/>
                <a:ea typeface="Champagne &amp; Limousines" panose="020B0502020202020204" pitchFamily="34" charset="0"/>
              </a:rPr>
              <a:t>antissético</a:t>
            </a:r>
            <a:r>
              <a:rPr lang="pt-BR" sz="1000" dirty="0">
                <a:latin typeface="Champagne &amp; Limousines" panose="020B0502020202020204" pitchFamily="34" charset="0"/>
                <a:ea typeface="Champagne &amp; Limousines" panose="020B0502020202020204" pitchFamily="34" charset="0"/>
              </a:rPr>
              <a:t>, entre outros. As versões líquidas do Benzoato de Denatônio facilitam a incorporação e são facilmente </a:t>
            </a:r>
            <a:r>
              <a:rPr lang="pt-BR" sz="1000" dirty="0" err="1">
                <a:latin typeface="Champagne &amp; Limousines" panose="020B0502020202020204" pitchFamily="34" charset="0"/>
                <a:ea typeface="Champagne &amp; Limousines" panose="020B0502020202020204" pitchFamily="34" charset="0"/>
              </a:rPr>
              <a:t>dispersíveis</a:t>
            </a:r>
            <a:r>
              <a:rPr lang="pt-BR" sz="1000" dirty="0">
                <a:latin typeface="Champagne &amp; Limousines" panose="020B0502020202020204" pitchFamily="34" charset="0"/>
                <a:ea typeface="Champagne &amp; Limousines" panose="020B0502020202020204" pitchFamily="34" charset="0"/>
              </a:rPr>
              <a:t> em água e álcool.</a:t>
            </a:r>
          </a:p>
          <a:p>
            <a:pPr indent="177800" algn="just">
              <a:lnSpc>
                <a:spcPct val="100000"/>
              </a:lnSpc>
              <a:spcBef>
                <a:spcPts val="0"/>
              </a:spcBef>
            </a:pPr>
            <a:endParaRPr lang="pt-BR" sz="1000" dirty="0">
              <a:solidFill>
                <a:schemeClr val="tx1">
                  <a:lumMod val="75000"/>
                  <a:lumOff val="25000"/>
                </a:schemeClr>
              </a:solidFill>
              <a:latin typeface="Champagne &amp; Limousines" panose="020B0502020202020204" pitchFamily="34" charset="0"/>
              <a:ea typeface="Champagne &amp; Limousines" panose="020B0502020202020204" pitchFamily="34" charset="0"/>
            </a:endParaRPr>
          </a:p>
          <a:p>
            <a:pPr algn="just">
              <a:lnSpc>
                <a:spcPct val="100000"/>
              </a:lnSpc>
              <a:spcBef>
                <a:spcPts val="0"/>
              </a:spcBef>
            </a:pPr>
            <a:r>
              <a:rPr lang="en-US" sz="1000" b="1" dirty="0">
                <a:solidFill>
                  <a:srgbClr val="786098"/>
                </a:solidFill>
                <a:latin typeface="Champagne &amp; Limousines" panose="020B0502020202020204" pitchFamily="34" charset="0"/>
                <a:ea typeface="Champagne &amp; Limousines" panose="020B0502020202020204" pitchFamily="34" charset="0"/>
              </a:rPr>
              <a:t>VERSÕES DISPONÍVEIS</a:t>
            </a:r>
          </a:p>
          <a:p>
            <a:pPr indent="177800" algn="just">
              <a:lnSpc>
                <a:spcPct val="100000"/>
              </a:lnSpc>
              <a:spcBef>
                <a:spcPts val="0"/>
              </a:spcBef>
            </a:pPr>
            <a:endParaRPr lang="en-US" sz="1000" b="1" dirty="0">
              <a:solidFill>
                <a:srgbClr val="786098"/>
              </a:solidFill>
              <a:latin typeface="Champagne &amp; Limousines" panose="020B0502020202020204" pitchFamily="34" charset="0"/>
              <a:ea typeface="Champagne &amp; Limousines" panose="020B0502020202020204" pitchFamily="34" charset="0"/>
            </a:endParaRPr>
          </a:p>
          <a:p>
            <a:pPr indent="177800" algn="just">
              <a:lnSpc>
                <a:spcPct val="100000"/>
              </a:lnSpc>
              <a:spcBef>
                <a:spcPts val="0"/>
              </a:spcBef>
              <a:buFont typeface="Arial" panose="020B0604020202020204" pitchFamily="34" charset="0"/>
              <a:buChar char="•"/>
            </a:pPr>
            <a:r>
              <a:rPr lang="pt-BR" sz="1000" b="1" dirty="0" err="1">
                <a:solidFill>
                  <a:schemeClr val="tx1">
                    <a:lumMod val="75000"/>
                    <a:lumOff val="25000"/>
                  </a:schemeClr>
                </a:solidFill>
                <a:latin typeface="Champagne &amp; Limousines" panose="020B0502020202020204" pitchFamily="34" charset="0"/>
                <a:ea typeface="Champagne &amp; Limousines" panose="020B0502020202020204" pitchFamily="34" charset="0"/>
              </a:rPr>
              <a:t>Denatonium</a:t>
            </a:r>
            <a:r>
              <a:rPr lang="pt-BR" sz="1000" b="1" dirty="0">
                <a:solidFill>
                  <a:schemeClr val="tx1">
                    <a:lumMod val="75000"/>
                    <a:lumOff val="25000"/>
                  </a:schemeClr>
                </a:solidFill>
                <a:latin typeface="Champagne &amp; Limousines" panose="020B0502020202020204" pitchFamily="34" charset="0"/>
                <a:ea typeface="Champagne &amp; Limousines" panose="020B0502020202020204" pitchFamily="34" charset="0"/>
              </a:rPr>
              <a:t> </a:t>
            </a:r>
            <a:r>
              <a:rPr lang="pt-BR" sz="1000" b="1" dirty="0" err="1">
                <a:solidFill>
                  <a:schemeClr val="tx1">
                    <a:lumMod val="75000"/>
                    <a:lumOff val="25000"/>
                  </a:schemeClr>
                </a:solidFill>
                <a:latin typeface="Champagne &amp; Limousines" panose="020B0502020202020204" pitchFamily="34" charset="0"/>
                <a:ea typeface="Champagne &amp; Limousines" panose="020B0502020202020204" pitchFamily="34" charset="0"/>
              </a:rPr>
              <a:t>Benzoate</a:t>
            </a:r>
            <a:r>
              <a:rPr lang="pt-BR" sz="1000" b="1" dirty="0">
                <a:solidFill>
                  <a:schemeClr val="tx1">
                    <a:lumMod val="75000"/>
                    <a:lumOff val="25000"/>
                  </a:schemeClr>
                </a:solidFill>
                <a:latin typeface="Champagne &amp; Limousines" panose="020B0502020202020204" pitchFamily="34" charset="0"/>
                <a:ea typeface="Champagne &amp; Limousines" panose="020B0502020202020204" pitchFamily="34" charset="0"/>
              </a:rPr>
              <a:t> </a:t>
            </a:r>
            <a:r>
              <a:rPr lang="pt-BR" sz="1000" b="1" dirty="0" err="1">
                <a:solidFill>
                  <a:schemeClr val="tx1">
                    <a:lumMod val="75000"/>
                    <a:lumOff val="25000"/>
                  </a:schemeClr>
                </a:solidFill>
                <a:latin typeface="Champagne &amp; Limousines" panose="020B0502020202020204" pitchFamily="34" charset="0"/>
                <a:ea typeface="Champagne &amp; Limousines" panose="020B0502020202020204" pitchFamily="34" charset="0"/>
              </a:rPr>
              <a:t>Solution</a:t>
            </a:r>
            <a:r>
              <a:rPr lang="pt-BR" sz="1000" b="1" dirty="0">
                <a:solidFill>
                  <a:schemeClr val="tx1">
                    <a:lumMod val="75000"/>
                    <a:lumOff val="25000"/>
                  </a:schemeClr>
                </a:solidFill>
                <a:latin typeface="Champagne &amp; Limousines" panose="020B0502020202020204" pitchFamily="34" charset="0"/>
                <a:ea typeface="Champagne &amp; Limousines" panose="020B0502020202020204" pitchFamily="34" charset="0"/>
              </a:rPr>
              <a:t> 25% </a:t>
            </a:r>
            <a:r>
              <a:rPr lang="pt-BR" sz="1000" b="1" dirty="0" err="1">
                <a:solidFill>
                  <a:schemeClr val="tx1">
                    <a:lumMod val="75000"/>
                    <a:lumOff val="25000"/>
                  </a:schemeClr>
                </a:solidFill>
                <a:latin typeface="Champagne &amp; Limousines" panose="020B0502020202020204" pitchFamily="34" charset="0"/>
                <a:ea typeface="Champagne &amp; Limousines" panose="020B0502020202020204" pitchFamily="34" charset="0"/>
              </a:rPr>
              <a:t>ww</a:t>
            </a:r>
            <a:r>
              <a:rPr lang="pt-BR" sz="1000" b="1" dirty="0">
                <a:solidFill>
                  <a:schemeClr val="tx1">
                    <a:lumMod val="75000"/>
                    <a:lumOff val="25000"/>
                  </a:schemeClr>
                </a:solidFill>
                <a:latin typeface="Champagne &amp; Limousines" panose="020B0502020202020204" pitchFamily="34" charset="0"/>
                <a:ea typeface="Champagne &amp; Limousines" panose="020B0502020202020204" pitchFamily="34" charset="0"/>
              </a:rPr>
              <a:t> </a:t>
            </a:r>
            <a:r>
              <a:rPr lang="pt-BR" sz="1000" b="1" dirty="0" err="1">
                <a:solidFill>
                  <a:schemeClr val="tx1">
                    <a:lumMod val="75000"/>
                    <a:lumOff val="25000"/>
                  </a:schemeClr>
                </a:solidFill>
                <a:latin typeface="Champagne &amp; Limousines" panose="020B0502020202020204" pitchFamily="34" charset="0"/>
                <a:ea typeface="Champagne &amp; Limousines" panose="020B0502020202020204" pitchFamily="34" charset="0"/>
              </a:rPr>
              <a:t>Ethanol</a:t>
            </a:r>
            <a:r>
              <a:rPr lang="pt-BR" sz="1000" b="1" dirty="0">
                <a:solidFill>
                  <a:schemeClr val="tx1">
                    <a:lumMod val="75000"/>
                    <a:lumOff val="25000"/>
                  </a:schemeClr>
                </a:solidFill>
                <a:latin typeface="Champagne &amp; Limousines" panose="020B0502020202020204" pitchFamily="34" charset="0"/>
                <a:ea typeface="Champagne &amp; Limousines" panose="020B0502020202020204" pitchFamily="34" charset="0"/>
              </a:rPr>
              <a:t> (Solução a 25% em veículo alcoólico) </a:t>
            </a:r>
          </a:p>
          <a:p>
            <a:pPr indent="177800" algn="just">
              <a:lnSpc>
                <a:spcPct val="100000"/>
              </a:lnSpc>
              <a:spcBef>
                <a:spcPts val="0"/>
              </a:spcBef>
              <a:buFont typeface="Arial" panose="020B0604020202020204" pitchFamily="34" charset="0"/>
              <a:buChar char="•"/>
            </a:pPr>
            <a:r>
              <a:rPr lang="pt-BR" sz="1000" b="1" dirty="0" err="1">
                <a:solidFill>
                  <a:schemeClr val="tx1">
                    <a:lumMod val="75000"/>
                    <a:lumOff val="25000"/>
                  </a:schemeClr>
                </a:solidFill>
                <a:latin typeface="Champagne &amp; Limousines" panose="020B0502020202020204" pitchFamily="34" charset="0"/>
                <a:ea typeface="Champagne &amp; Limousines" panose="020B0502020202020204" pitchFamily="34" charset="0"/>
              </a:rPr>
              <a:t>Denatonium</a:t>
            </a:r>
            <a:r>
              <a:rPr lang="pt-BR" sz="1000" b="1" dirty="0">
                <a:solidFill>
                  <a:schemeClr val="tx1">
                    <a:lumMod val="75000"/>
                    <a:lumOff val="25000"/>
                  </a:schemeClr>
                </a:solidFill>
                <a:latin typeface="Champagne &amp; Limousines" panose="020B0502020202020204" pitchFamily="34" charset="0"/>
                <a:ea typeface="Champagne &amp; Limousines" panose="020B0502020202020204" pitchFamily="34" charset="0"/>
              </a:rPr>
              <a:t> </a:t>
            </a:r>
            <a:r>
              <a:rPr lang="pt-BR" sz="1000" b="1" dirty="0" err="1">
                <a:solidFill>
                  <a:schemeClr val="tx1">
                    <a:lumMod val="75000"/>
                    <a:lumOff val="25000"/>
                  </a:schemeClr>
                </a:solidFill>
                <a:latin typeface="Champagne &amp; Limousines" panose="020B0502020202020204" pitchFamily="34" charset="0"/>
                <a:ea typeface="Champagne &amp; Limousines" panose="020B0502020202020204" pitchFamily="34" charset="0"/>
              </a:rPr>
              <a:t>Benzoate</a:t>
            </a:r>
            <a:r>
              <a:rPr lang="pt-BR" sz="1000" b="1" dirty="0">
                <a:solidFill>
                  <a:schemeClr val="tx1">
                    <a:lumMod val="75000"/>
                    <a:lumOff val="25000"/>
                  </a:schemeClr>
                </a:solidFill>
                <a:latin typeface="Champagne &amp; Limousines" panose="020B0502020202020204" pitchFamily="34" charset="0"/>
                <a:ea typeface="Champagne &amp; Limousines" panose="020B0502020202020204" pitchFamily="34" charset="0"/>
              </a:rPr>
              <a:t> </a:t>
            </a:r>
            <a:r>
              <a:rPr lang="pt-BR" sz="1000" b="1" dirty="0" err="1">
                <a:solidFill>
                  <a:schemeClr val="tx1">
                    <a:lumMod val="75000"/>
                    <a:lumOff val="25000"/>
                  </a:schemeClr>
                </a:solidFill>
                <a:latin typeface="Champagne &amp; Limousines" panose="020B0502020202020204" pitchFamily="34" charset="0"/>
                <a:ea typeface="Champagne &amp; Limousines" panose="020B0502020202020204" pitchFamily="34" charset="0"/>
              </a:rPr>
              <a:t>Solution</a:t>
            </a:r>
            <a:r>
              <a:rPr lang="pt-BR" sz="1000" b="1" dirty="0">
                <a:solidFill>
                  <a:schemeClr val="tx1">
                    <a:lumMod val="75000"/>
                    <a:lumOff val="25000"/>
                  </a:schemeClr>
                </a:solidFill>
                <a:latin typeface="Champagne &amp; Limousines" panose="020B0502020202020204" pitchFamily="34" charset="0"/>
                <a:ea typeface="Champagne &amp; Limousines" panose="020B0502020202020204" pitchFamily="34" charset="0"/>
              </a:rPr>
              <a:t>  2,5 H</a:t>
            </a:r>
            <a:r>
              <a:rPr lang="pt-BR" sz="1000" b="1" baseline="-25000" dirty="0">
                <a:solidFill>
                  <a:schemeClr val="tx1">
                    <a:lumMod val="75000"/>
                    <a:lumOff val="25000"/>
                  </a:schemeClr>
                </a:solidFill>
                <a:latin typeface="Champagne &amp; Limousines" panose="020B0502020202020204" pitchFamily="34" charset="0"/>
                <a:ea typeface="Champagne &amp; Limousines" panose="020B0502020202020204" pitchFamily="34" charset="0"/>
              </a:rPr>
              <a:t>2</a:t>
            </a:r>
            <a:r>
              <a:rPr lang="pt-BR" sz="1000" b="1" dirty="0">
                <a:solidFill>
                  <a:schemeClr val="tx1">
                    <a:lumMod val="75000"/>
                    <a:lumOff val="25000"/>
                  </a:schemeClr>
                </a:solidFill>
                <a:latin typeface="Champagne &amp; Limousines" panose="020B0502020202020204" pitchFamily="34" charset="0"/>
                <a:ea typeface="Champagne &amp; Limousines" panose="020B0502020202020204" pitchFamily="34" charset="0"/>
              </a:rPr>
              <a:t>O (Solução a 2,5% em água)</a:t>
            </a:r>
            <a:endParaRPr lang="en-US" sz="1000" b="1" dirty="0">
              <a:solidFill>
                <a:schemeClr val="tx1">
                  <a:lumMod val="75000"/>
                  <a:lumOff val="25000"/>
                </a:schemeClr>
              </a:solidFill>
              <a:latin typeface="Champagne &amp; Limousines" panose="020B0502020202020204" pitchFamily="34" charset="0"/>
              <a:ea typeface="Champagne &amp; Limousines" panose="020B0502020202020204" pitchFamily="34" charset="0"/>
            </a:endParaRPr>
          </a:p>
          <a:p>
            <a:pPr indent="177800" algn="just">
              <a:lnSpc>
                <a:spcPct val="100000"/>
              </a:lnSpc>
              <a:spcBef>
                <a:spcPts val="0"/>
              </a:spcBef>
            </a:pPr>
            <a:endParaRPr lang="en-US" sz="1000" dirty="0">
              <a:solidFill>
                <a:schemeClr val="tx1">
                  <a:lumMod val="75000"/>
                  <a:lumOff val="25000"/>
                </a:schemeClr>
              </a:solidFill>
              <a:latin typeface="Champagne &amp; Limousines" panose="020B0502020202020204" pitchFamily="34" charset="0"/>
              <a:ea typeface="Champagne &amp; Limousines" panose="020B0502020202020204" pitchFamily="34" charset="0"/>
            </a:endParaRPr>
          </a:p>
          <a:p>
            <a:pPr algn="just">
              <a:lnSpc>
                <a:spcPct val="100000"/>
              </a:lnSpc>
              <a:spcBef>
                <a:spcPts val="0"/>
              </a:spcBef>
            </a:pPr>
            <a:r>
              <a:rPr lang="en-US" sz="1000" b="1" dirty="0">
                <a:solidFill>
                  <a:srgbClr val="786098"/>
                </a:solidFill>
                <a:latin typeface="Champagne &amp; Limousines" panose="020B0502020202020204" pitchFamily="34" charset="0"/>
                <a:ea typeface="Champagne &amp; Limousines" panose="020B0502020202020204" pitchFamily="34" charset="0"/>
              </a:rPr>
              <a:t>DOSAGEM / CONCENTRAÇÃO USUAL</a:t>
            </a:r>
          </a:p>
          <a:p>
            <a:pPr indent="177800" algn="just">
              <a:lnSpc>
                <a:spcPct val="100000"/>
              </a:lnSpc>
              <a:spcBef>
                <a:spcPts val="0"/>
              </a:spcBef>
            </a:pPr>
            <a:r>
              <a:rPr lang="en-US" sz="1000" dirty="0" err="1">
                <a:latin typeface="Champagne &amp; Limousines" panose="020B0502020202020204" pitchFamily="34" charset="0"/>
                <a:ea typeface="Champagne &amp; Limousines" panose="020B0502020202020204" pitchFamily="34" charset="0"/>
              </a:rPr>
              <a:t>Ativo</a:t>
            </a:r>
            <a:r>
              <a:rPr lang="en-US" sz="1000" dirty="0">
                <a:latin typeface="Champagne &amp; Limousines" panose="020B0502020202020204" pitchFamily="34" charset="0"/>
                <a:ea typeface="Champagne &amp; Limousines" panose="020B0502020202020204" pitchFamily="34" charset="0"/>
              </a:rPr>
              <a:t>  </a:t>
            </a:r>
            <a:r>
              <a:rPr lang="en-US" sz="1000" dirty="0" err="1">
                <a:latin typeface="Champagne &amp; Limousines" panose="020B0502020202020204" pitchFamily="34" charset="0"/>
                <a:ea typeface="Champagne &amp; Limousines" panose="020B0502020202020204" pitchFamily="34" charset="0"/>
              </a:rPr>
              <a:t>em</a:t>
            </a:r>
            <a:r>
              <a:rPr lang="en-US" sz="1000" dirty="0">
                <a:latin typeface="Champagne &amp; Limousines" panose="020B0502020202020204" pitchFamily="34" charset="0"/>
                <a:ea typeface="Champagne &amp; Limousines" panose="020B0502020202020204" pitchFamily="34" charset="0"/>
              </a:rPr>
              <a:t> </a:t>
            </a:r>
            <a:r>
              <a:rPr lang="en-US" sz="1000" dirty="0" err="1">
                <a:latin typeface="Champagne &amp; Limousines" panose="020B0502020202020204" pitchFamily="34" charset="0"/>
                <a:ea typeface="Champagne &amp; Limousines" panose="020B0502020202020204" pitchFamily="34" charset="0"/>
              </a:rPr>
              <a:t>baixíssimas</a:t>
            </a:r>
            <a:r>
              <a:rPr lang="en-US" sz="1000" dirty="0">
                <a:latin typeface="Champagne &amp; Limousines" panose="020B0502020202020204" pitchFamily="34" charset="0"/>
                <a:ea typeface="Champagne &amp; Limousines" panose="020B0502020202020204" pitchFamily="34" charset="0"/>
              </a:rPr>
              <a:t> </a:t>
            </a:r>
            <a:r>
              <a:rPr lang="en-US" sz="1000" dirty="0" err="1">
                <a:latin typeface="Champagne &amp; Limousines" panose="020B0502020202020204" pitchFamily="34" charset="0"/>
                <a:ea typeface="Champagne &amp; Limousines" panose="020B0502020202020204" pitchFamily="34" charset="0"/>
              </a:rPr>
              <a:t>concentrações</a:t>
            </a:r>
            <a:r>
              <a:rPr lang="en-US" sz="1000" dirty="0">
                <a:latin typeface="Champagne &amp; Limousines" panose="020B0502020202020204" pitchFamily="34" charset="0"/>
                <a:ea typeface="Champagne &amp; Limousines" panose="020B0502020202020204" pitchFamily="34" charset="0"/>
              </a:rPr>
              <a:t>: 10 – 30 ppm</a:t>
            </a:r>
          </a:p>
          <a:p>
            <a:pPr algn="just">
              <a:lnSpc>
                <a:spcPct val="100000"/>
              </a:lnSpc>
              <a:spcBef>
                <a:spcPts val="0"/>
              </a:spcBef>
            </a:pPr>
            <a:endParaRPr lang="en-US" sz="1000" dirty="0">
              <a:solidFill>
                <a:schemeClr val="tx1">
                  <a:lumMod val="65000"/>
                  <a:lumOff val="35000"/>
                </a:schemeClr>
              </a:solidFill>
              <a:latin typeface="Champagne &amp; Limousines" panose="020B0502020202020204" pitchFamily="34" charset="0"/>
              <a:ea typeface="Champagne &amp; Limousines" panose="020B0502020202020204" pitchFamily="34" charset="0"/>
            </a:endParaRPr>
          </a:p>
          <a:p>
            <a:pPr algn="just">
              <a:lnSpc>
                <a:spcPct val="100000"/>
              </a:lnSpc>
              <a:spcBef>
                <a:spcPts val="0"/>
              </a:spcBef>
            </a:pPr>
            <a:endParaRPr lang="en-US" sz="1000" dirty="0">
              <a:solidFill>
                <a:schemeClr val="tx1">
                  <a:lumMod val="65000"/>
                  <a:lumOff val="35000"/>
                </a:schemeClr>
              </a:solidFill>
              <a:latin typeface="Champagne &amp; Limousines" panose="020B0502020202020204" pitchFamily="34" charset="0"/>
              <a:ea typeface="Champagne &amp; Limousines" panose="020B0502020202020204" pitchFamily="34" charset="0"/>
            </a:endParaRPr>
          </a:p>
          <a:p>
            <a:pPr algn="just">
              <a:lnSpc>
                <a:spcPct val="100000"/>
              </a:lnSpc>
              <a:spcBef>
                <a:spcPts val="0"/>
              </a:spcBef>
            </a:pPr>
            <a:endParaRPr lang="en-US" sz="1000" dirty="0">
              <a:solidFill>
                <a:schemeClr val="tx1">
                  <a:lumMod val="65000"/>
                  <a:lumOff val="35000"/>
                </a:schemeClr>
              </a:solidFill>
              <a:latin typeface="Champagne &amp; Limousines" panose="020B0502020202020204" pitchFamily="34" charset="0"/>
              <a:ea typeface="Champagne &amp; Limousines" panose="020B0502020202020204" pitchFamily="34" charset="0"/>
            </a:endParaRPr>
          </a:p>
          <a:p>
            <a:pPr algn="just">
              <a:lnSpc>
                <a:spcPct val="100000"/>
              </a:lnSpc>
              <a:spcBef>
                <a:spcPts val="0"/>
              </a:spcBef>
            </a:pPr>
            <a:endParaRPr lang="en-US" sz="1000" dirty="0">
              <a:solidFill>
                <a:schemeClr val="tx1">
                  <a:lumMod val="65000"/>
                  <a:lumOff val="35000"/>
                </a:schemeClr>
              </a:solidFill>
              <a:latin typeface="Champagne &amp; Limousines" panose="020B0502020202020204" pitchFamily="34" charset="0"/>
              <a:ea typeface="Champagne &amp; Limousines" panose="020B0502020202020204" pitchFamily="34" charset="0"/>
            </a:endParaRPr>
          </a:p>
          <a:p>
            <a:pPr algn="just">
              <a:lnSpc>
                <a:spcPct val="100000"/>
              </a:lnSpc>
              <a:spcBef>
                <a:spcPts val="0"/>
              </a:spcBef>
            </a:pPr>
            <a:endParaRPr lang="en-US" sz="1000" dirty="0">
              <a:solidFill>
                <a:schemeClr val="tx1">
                  <a:lumMod val="65000"/>
                  <a:lumOff val="35000"/>
                </a:schemeClr>
              </a:solidFill>
              <a:latin typeface="Champagne &amp; Limousines" panose="020B0502020202020204" pitchFamily="34" charset="0"/>
              <a:ea typeface="Champagne &amp; Limousines" panose="020B0502020202020204" pitchFamily="34" charset="0"/>
            </a:endParaRPr>
          </a:p>
          <a:p>
            <a:pPr algn="just">
              <a:lnSpc>
                <a:spcPct val="100000"/>
              </a:lnSpc>
              <a:spcBef>
                <a:spcPts val="0"/>
              </a:spcBef>
            </a:pPr>
            <a:r>
              <a:rPr lang="en-US" sz="1000" dirty="0">
                <a:solidFill>
                  <a:schemeClr val="tx1">
                    <a:lumMod val="65000"/>
                    <a:lumOff val="35000"/>
                  </a:schemeClr>
                </a:solidFill>
                <a:latin typeface="Champagne &amp; Limousines" panose="020B0502020202020204" pitchFamily="34" charset="0"/>
                <a:ea typeface="Champagne &amp; Limousines" panose="020B0502020202020204" pitchFamily="34" charset="0"/>
              </a:rPr>
              <a:t>.</a:t>
            </a:r>
          </a:p>
          <a:p>
            <a:pPr algn="just">
              <a:lnSpc>
                <a:spcPct val="100000"/>
              </a:lnSpc>
              <a:spcBef>
                <a:spcPts val="0"/>
              </a:spcBef>
            </a:pPr>
            <a:endParaRPr lang="en-US" sz="1000" dirty="0">
              <a:latin typeface="Champagne &amp; Limousines" panose="020B0502020202020204" pitchFamily="34" charset="0"/>
              <a:ea typeface="Champagne &amp; Limousines" panose="020B0502020202020204" pitchFamily="34" charset="0"/>
            </a:endParaRPr>
          </a:p>
          <a:p>
            <a:pPr algn="just">
              <a:lnSpc>
                <a:spcPct val="100000"/>
              </a:lnSpc>
              <a:spcBef>
                <a:spcPts val="0"/>
              </a:spcBef>
            </a:pPr>
            <a:endParaRPr lang="en-US" sz="1000" dirty="0">
              <a:latin typeface="Champagne &amp; Limousines" panose="020B0502020202020204" pitchFamily="34" charset="0"/>
              <a:ea typeface="Champagne &amp; Limousines" panose="020B0502020202020204" pitchFamily="34" charset="0"/>
            </a:endParaRPr>
          </a:p>
        </p:txBody>
      </p:sp>
      <p:graphicFrame>
        <p:nvGraphicFramePr>
          <p:cNvPr id="23" name="Tabela 22">
            <a:extLst>
              <a:ext uri="{FF2B5EF4-FFF2-40B4-BE49-F238E27FC236}">
                <a16:creationId xmlns:a16="http://schemas.microsoft.com/office/drawing/2014/main" id="{991A38CF-D34E-44EA-AA35-EA1D4A2F8FBD}"/>
              </a:ext>
            </a:extLst>
          </p:cNvPr>
          <p:cNvGraphicFramePr>
            <a:graphicFrameLocks noGrp="1"/>
          </p:cNvGraphicFramePr>
          <p:nvPr>
            <p:extLst>
              <p:ext uri="{D42A27DB-BD31-4B8C-83A1-F6EECF244321}">
                <p14:modId xmlns:p14="http://schemas.microsoft.com/office/powerpoint/2010/main" val="2435286730"/>
              </p:ext>
            </p:extLst>
          </p:nvPr>
        </p:nvGraphicFramePr>
        <p:xfrm>
          <a:off x="211830" y="1033992"/>
          <a:ext cx="4022033" cy="1280160"/>
        </p:xfrm>
        <a:graphic>
          <a:graphicData uri="http://schemas.openxmlformats.org/drawingml/2006/table">
            <a:tbl>
              <a:tblPr firstRow="1" firstCol="1" bandRow="1">
                <a:tableStyleId>{91EBBBCC-DAD2-459C-BE2E-F6DE35CF9A28}</a:tableStyleId>
              </a:tblPr>
              <a:tblGrid>
                <a:gridCol w="1064151">
                  <a:extLst>
                    <a:ext uri="{9D8B030D-6E8A-4147-A177-3AD203B41FA5}">
                      <a16:colId xmlns:a16="http://schemas.microsoft.com/office/drawing/2014/main" val="20000"/>
                    </a:ext>
                  </a:extLst>
                </a:gridCol>
                <a:gridCol w="2957882">
                  <a:extLst>
                    <a:ext uri="{9D8B030D-6E8A-4147-A177-3AD203B41FA5}">
                      <a16:colId xmlns:a16="http://schemas.microsoft.com/office/drawing/2014/main" val="20001"/>
                    </a:ext>
                  </a:extLst>
                </a:gridCol>
              </a:tblGrid>
              <a:tr h="0">
                <a:tc>
                  <a:txBody>
                    <a:bodyPr/>
                    <a:lstStyle/>
                    <a:p>
                      <a:r>
                        <a:rPr lang="pt-BR" sz="900" dirty="0">
                          <a:ln>
                            <a:noFill/>
                          </a:ln>
                          <a:effectLst/>
                        </a:rPr>
                        <a:t>INCI NAME (CTFA)</a:t>
                      </a:r>
                      <a:endParaRPr lang="pt-BR" sz="900" b="1" dirty="0">
                        <a:ln>
                          <a:noFill/>
                        </a:ln>
                        <a:solidFill>
                          <a:schemeClr val="bg1"/>
                        </a:solidFill>
                        <a:effectLst/>
                      </a:endParaRPr>
                    </a:p>
                  </a:txBody>
                  <a:tcPr>
                    <a:solidFill>
                      <a:srgbClr val="7030A0"/>
                    </a:solidFill>
                  </a:tcPr>
                </a:tc>
                <a:tc>
                  <a:txBody>
                    <a:bodyPr/>
                    <a:lstStyle/>
                    <a:p>
                      <a:r>
                        <a:rPr lang="pt-BR" sz="900" b="1" i="1" dirty="0" err="1">
                          <a:ln>
                            <a:noFill/>
                          </a:ln>
                          <a:solidFill>
                            <a:schemeClr val="bg1"/>
                          </a:solidFill>
                          <a:effectLst/>
                        </a:rPr>
                        <a:t>Denatonium</a:t>
                      </a:r>
                      <a:r>
                        <a:rPr lang="pt-BR" sz="900" b="1" i="1" dirty="0">
                          <a:ln>
                            <a:noFill/>
                          </a:ln>
                          <a:solidFill>
                            <a:schemeClr val="bg1"/>
                          </a:solidFill>
                          <a:effectLst/>
                        </a:rPr>
                        <a:t> </a:t>
                      </a:r>
                      <a:r>
                        <a:rPr lang="pt-BR" sz="900" b="1" i="1" dirty="0" err="1">
                          <a:ln>
                            <a:noFill/>
                          </a:ln>
                          <a:solidFill>
                            <a:schemeClr val="bg1"/>
                          </a:solidFill>
                          <a:effectLst/>
                        </a:rPr>
                        <a:t>Benzoate</a:t>
                      </a:r>
                      <a:endParaRPr lang="pt-BR" sz="900" b="1" i="1" dirty="0">
                        <a:ln>
                          <a:noFill/>
                        </a:ln>
                        <a:solidFill>
                          <a:schemeClr val="bg1"/>
                        </a:solidFill>
                        <a:effectLst/>
                      </a:endParaRPr>
                    </a:p>
                  </a:txBody>
                  <a:tcPr>
                    <a:solidFill>
                      <a:srgbClr val="7030A0"/>
                    </a:solidFill>
                  </a:tcPr>
                </a:tc>
                <a:extLst>
                  <a:ext uri="{0D108BD9-81ED-4DB2-BD59-A6C34878D82A}">
                    <a16:rowId xmlns:a16="http://schemas.microsoft.com/office/drawing/2014/main" val="10000"/>
                  </a:ext>
                </a:extLst>
              </a:tr>
              <a:tr h="116862">
                <a:tc>
                  <a:txBody>
                    <a:bodyPr/>
                    <a:lstStyle/>
                    <a:p>
                      <a:r>
                        <a:rPr lang="pt-BR" sz="900" dirty="0">
                          <a:ln>
                            <a:noFill/>
                          </a:ln>
                          <a:solidFill>
                            <a:schemeClr val="tx1"/>
                          </a:solidFill>
                          <a:effectLst/>
                        </a:rPr>
                        <a:t>CAS </a:t>
                      </a:r>
                      <a:r>
                        <a:rPr lang="pt-BR" sz="900" dirty="0" err="1">
                          <a:ln>
                            <a:noFill/>
                          </a:ln>
                          <a:solidFill>
                            <a:schemeClr val="tx1"/>
                          </a:solidFill>
                          <a:effectLst/>
                        </a:rPr>
                        <a:t>Number</a:t>
                      </a:r>
                      <a:endParaRPr lang="pt-BR" sz="900" b="1" dirty="0">
                        <a:ln>
                          <a:noFill/>
                        </a:ln>
                        <a:solidFill>
                          <a:schemeClr val="tx1"/>
                        </a:solidFill>
                        <a:effectLst/>
                      </a:endParaRPr>
                    </a:p>
                  </a:txBody>
                  <a:tcPr/>
                </a:tc>
                <a:tc>
                  <a:txBody>
                    <a:bodyPr/>
                    <a:lstStyle/>
                    <a:p>
                      <a:r>
                        <a:rPr lang="pt-BR" sz="900" b="0" i="0" u="none" strike="noStrike" kern="1200" baseline="0" dirty="0">
                          <a:solidFill>
                            <a:schemeClr val="bg2">
                              <a:lumMod val="50000"/>
                            </a:schemeClr>
                          </a:solidFill>
                          <a:latin typeface="+mn-lt"/>
                          <a:ea typeface="+mn-ea"/>
                          <a:cs typeface="+mn-cs"/>
                        </a:rPr>
                        <a:t>3734-33-6 </a:t>
                      </a:r>
                      <a:endParaRPr lang="pt-BR" sz="900" b="1" dirty="0">
                        <a:ln>
                          <a:noFill/>
                        </a:ln>
                        <a:solidFill>
                          <a:schemeClr val="bg2">
                            <a:lumMod val="50000"/>
                          </a:schemeClr>
                        </a:solidFill>
                        <a:effectLst/>
                      </a:endParaRPr>
                    </a:p>
                  </a:txBody>
                  <a:tcPr/>
                </a:tc>
                <a:extLst>
                  <a:ext uri="{0D108BD9-81ED-4DB2-BD59-A6C34878D82A}">
                    <a16:rowId xmlns:a16="http://schemas.microsoft.com/office/drawing/2014/main" val="10001"/>
                  </a:ext>
                </a:extLst>
              </a:tr>
              <a:tr h="116862">
                <a:tc>
                  <a:txBody>
                    <a:bodyPr/>
                    <a:lstStyle/>
                    <a:p>
                      <a:r>
                        <a:rPr lang="pt-BR" sz="900" b="1" dirty="0">
                          <a:ln>
                            <a:noFill/>
                          </a:ln>
                          <a:solidFill>
                            <a:schemeClr val="tx1"/>
                          </a:solidFill>
                          <a:effectLst/>
                        </a:rPr>
                        <a:t>Nome Químico</a:t>
                      </a:r>
                    </a:p>
                  </a:txBody>
                  <a:tcPr/>
                </a:tc>
                <a:tc>
                  <a:txBody>
                    <a:bodyPr/>
                    <a:lstStyle/>
                    <a:p>
                      <a:r>
                        <a:rPr lang="pt-BR" sz="900" b="0" i="1" u="none" strike="noStrike" kern="1200" baseline="0" dirty="0" err="1">
                          <a:solidFill>
                            <a:schemeClr val="bg2">
                              <a:lumMod val="50000"/>
                            </a:schemeClr>
                          </a:solidFill>
                          <a:latin typeface="+mn-lt"/>
                          <a:ea typeface="+mn-ea"/>
                          <a:cs typeface="+mn-cs"/>
                        </a:rPr>
                        <a:t>Benzyldiethyl</a:t>
                      </a:r>
                      <a:r>
                        <a:rPr lang="pt-BR" sz="900" b="0" i="1" u="none" strike="noStrike" kern="1200" baseline="0" dirty="0">
                          <a:solidFill>
                            <a:schemeClr val="bg2">
                              <a:lumMod val="50000"/>
                            </a:schemeClr>
                          </a:solidFill>
                          <a:latin typeface="+mn-lt"/>
                          <a:ea typeface="+mn-ea"/>
                          <a:cs typeface="+mn-cs"/>
                        </a:rPr>
                        <a:t> [(2,6-xylylcarbamoyl)</a:t>
                      </a:r>
                      <a:r>
                        <a:rPr lang="pt-BR" sz="900" b="0" i="1" u="none" strike="noStrike" kern="1200" baseline="0" dirty="0" err="1">
                          <a:solidFill>
                            <a:schemeClr val="bg2">
                              <a:lumMod val="50000"/>
                            </a:schemeClr>
                          </a:solidFill>
                          <a:latin typeface="+mn-lt"/>
                          <a:ea typeface="+mn-ea"/>
                          <a:cs typeface="+mn-cs"/>
                        </a:rPr>
                        <a:t>Methyl</a:t>
                      </a:r>
                      <a:r>
                        <a:rPr lang="pt-BR" sz="900" b="0" i="1" u="none" strike="noStrike" kern="1200" baseline="0" dirty="0">
                          <a:solidFill>
                            <a:schemeClr val="bg2">
                              <a:lumMod val="50000"/>
                            </a:schemeClr>
                          </a:solidFill>
                          <a:latin typeface="+mn-lt"/>
                          <a:ea typeface="+mn-ea"/>
                          <a:cs typeface="+mn-cs"/>
                        </a:rPr>
                        <a:t>)] </a:t>
                      </a:r>
                      <a:r>
                        <a:rPr lang="pt-BR" sz="900" b="0" i="1" u="none" strike="noStrike" kern="1200" baseline="0" dirty="0" err="1">
                          <a:solidFill>
                            <a:schemeClr val="bg2">
                              <a:lumMod val="50000"/>
                            </a:schemeClr>
                          </a:solidFill>
                          <a:latin typeface="+mn-lt"/>
                          <a:ea typeface="+mn-ea"/>
                          <a:cs typeface="+mn-cs"/>
                        </a:rPr>
                        <a:t>ammonium</a:t>
                      </a:r>
                      <a:r>
                        <a:rPr lang="pt-BR" sz="900" b="0" i="1" u="none" strike="noStrike" kern="1200" baseline="0" dirty="0">
                          <a:solidFill>
                            <a:schemeClr val="bg2">
                              <a:lumMod val="50000"/>
                            </a:schemeClr>
                          </a:solidFill>
                          <a:latin typeface="+mn-lt"/>
                          <a:ea typeface="+mn-ea"/>
                          <a:cs typeface="+mn-cs"/>
                        </a:rPr>
                        <a:t> </a:t>
                      </a:r>
                      <a:r>
                        <a:rPr lang="pt-BR" sz="900" b="0" i="1" u="none" strike="noStrike" kern="1200" baseline="0" dirty="0" err="1">
                          <a:solidFill>
                            <a:schemeClr val="bg2">
                              <a:lumMod val="50000"/>
                            </a:schemeClr>
                          </a:solidFill>
                          <a:latin typeface="+mn-lt"/>
                          <a:ea typeface="+mn-ea"/>
                          <a:cs typeface="+mn-cs"/>
                        </a:rPr>
                        <a:t>benzoate</a:t>
                      </a:r>
                      <a:r>
                        <a:rPr lang="pt-BR" sz="900" b="0" i="1" u="none" strike="noStrike" kern="1200" baseline="0" dirty="0">
                          <a:solidFill>
                            <a:schemeClr val="bg2">
                              <a:lumMod val="50000"/>
                            </a:schemeClr>
                          </a:solidFill>
                          <a:latin typeface="+mn-lt"/>
                          <a:ea typeface="+mn-ea"/>
                          <a:cs typeface="+mn-cs"/>
                        </a:rPr>
                        <a:t> </a:t>
                      </a:r>
                      <a:endParaRPr lang="pt-BR" sz="900" b="1" dirty="0">
                        <a:ln>
                          <a:noFill/>
                        </a:ln>
                        <a:solidFill>
                          <a:schemeClr val="bg2">
                            <a:lumMod val="50000"/>
                          </a:schemeClr>
                        </a:solidFill>
                        <a:effectLst/>
                      </a:endParaRPr>
                    </a:p>
                  </a:txBody>
                  <a:tcPr/>
                </a:tc>
                <a:extLst>
                  <a:ext uri="{0D108BD9-81ED-4DB2-BD59-A6C34878D82A}">
                    <a16:rowId xmlns:a16="http://schemas.microsoft.com/office/drawing/2014/main" val="10002"/>
                  </a:ext>
                </a:extLst>
              </a:tr>
              <a:tr h="116862">
                <a:tc>
                  <a:txBody>
                    <a:bodyPr/>
                    <a:lstStyle/>
                    <a:p>
                      <a:r>
                        <a:rPr lang="pt-BR" sz="900" b="1" dirty="0">
                          <a:ln>
                            <a:noFill/>
                          </a:ln>
                          <a:solidFill>
                            <a:schemeClr val="tx1"/>
                          </a:solidFill>
                          <a:effectLst/>
                        </a:rPr>
                        <a:t>Fórmula Química</a:t>
                      </a:r>
                    </a:p>
                  </a:txBody>
                  <a:tcPr/>
                </a:tc>
                <a:tc>
                  <a:txBody>
                    <a:bodyPr/>
                    <a:lstStyle/>
                    <a:p>
                      <a:r>
                        <a:rPr lang="pt-BR" sz="900" b="0" i="0" u="none" strike="noStrike" kern="1200" baseline="0" dirty="0">
                          <a:solidFill>
                            <a:schemeClr val="bg2">
                              <a:lumMod val="50000"/>
                            </a:schemeClr>
                          </a:solidFill>
                          <a:latin typeface="+mn-lt"/>
                          <a:ea typeface="+mn-ea"/>
                          <a:cs typeface="+mn-cs"/>
                        </a:rPr>
                        <a:t>C28 H34 N2 O3 </a:t>
                      </a:r>
                      <a:endParaRPr lang="pt-BR" sz="900" b="1" dirty="0">
                        <a:ln>
                          <a:noFill/>
                        </a:ln>
                        <a:solidFill>
                          <a:schemeClr val="bg2">
                            <a:lumMod val="50000"/>
                          </a:schemeClr>
                        </a:solidFill>
                        <a:effectLst/>
                      </a:endParaRPr>
                    </a:p>
                  </a:txBody>
                  <a:tcPr/>
                </a:tc>
                <a:extLst>
                  <a:ext uri="{0D108BD9-81ED-4DB2-BD59-A6C34878D82A}">
                    <a16:rowId xmlns:a16="http://schemas.microsoft.com/office/drawing/2014/main" val="10003"/>
                  </a:ext>
                </a:extLst>
              </a:tr>
              <a:tr h="116862">
                <a:tc>
                  <a:txBody>
                    <a:bodyPr/>
                    <a:lstStyle/>
                    <a:p>
                      <a:r>
                        <a:rPr lang="pt-BR" sz="900" b="1" dirty="0">
                          <a:ln>
                            <a:noFill/>
                          </a:ln>
                          <a:solidFill>
                            <a:schemeClr val="tx1"/>
                          </a:solidFill>
                          <a:effectLst/>
                        </a:rPr>
                        <a:t>Peso Molecular</a:t>
                      </a:r>
                    </a:p>
                  </a:txBody>
                  <a:tcPr/>
                </a:tc>
                <a:tc>
                  <a:txBody>
                    <a:bodyPr/>
                    <a:lstStyle/>
                    <a:p>
                      <a:r>
                        <a:rPr lang="pt-BR" sz="900" b="0" i="0" u="none" strike="noStrike" kern="1200" baseline="0" dirty="0">
                          <a:solidFill>
                            <a:schemeClr val="bg2">
                              <a:lumMod val="50000"/>
                            </a:schemeClr>
                          </a:solidFill>
                          <a:latin typeface="+mn-lt"/>
                          <a:ea typeface="+mn-ea"/>
                          <a:cs typeface="+mn-cs"/>
                        </a:rPr>
                        <a:t>446.5 g/mol </a:t>
                      </a:r>
                      <a:endParaRPr lang="pt-BR" sz="900" b="1" dirty="0">
                        <a:ln>
                          <a:noFill/>
                        </a:ln>
                        <a:solidFill>
                          <a:schemeClr val="bg2">
                            <a:lumMod val="50000"/>
                          </a:schemeClr>
                        </a:solidFill>
                        <a:effectLst/>
                      </a:endParaRPr>
                    </a:p>
                  </a:txBody>
                  <a:tcPr/>
                </a:tc>
                <a:extLst>
                  <a:ext uri="{0D108BD9-81ED-4DB2-BD59-A6C34878D82A}">
                    <a16:rowId xmlns:a16="http://schemas.microsoft.com/office/drawing/2014/main" val="10004"/>
                  </a:ext>
                </a:extLst>
              </a:tr>
            </a:tbl>
          </a:graphicData>
        </a:graphic>
      </p:graphicFrame>
      <p:pic>
        <p:nvPicPr>
          <p:cNvPr id="1026" name="Picture 2" descr="Resultado de imagem para alcool em gel">
            <a:extLst>
              <a:ext uri="{FF2B5EF4-FFF2-40B4-BE49-F238E27FC236}">
                <a16:creationId xmlns:a16="http://schemas.microsoft.com/office/drawing/2014/main" id="{6BEA7E05-51CF-4B53-8D8C-DE6CEC7284F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17445" y="7586004"/>
            <a:ext cx="2140555" cy="14270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8229833"/>
      </p:ext>
    </p:extLst>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o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342</TotalTime>
  <Words>530</Words>
  <Application>Microsoft Office PowerPoint</Application>
  <PresentationFormat>Papel A4 (210 x 297 mm)</PresentationFormat>
  <Paragraphs>49</Paragraphs>
  <Slides>1</Slides>
  <Notes>0</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1</vt:i4>
      </vt:variant>
    </vt:vector>
  </HeadingPairs>
  <TitlesOfParts>
    <vt:vector size="8" baseType="lpstr">
      <vt:lpstr>Arial</vt:lpstr>
      <vt:lpstr>Calibri</vt:lpstr>
      <vt:lpstr>Calibri Light</vt:lpstr>
      <vt:lpstr>Champagne &amp; Limousines</vt:lpstr>
      <vt:lpstr>Courier New</vt:lpstr>
      <vt:lpstr>Dolce Vita Heavy</vt:lpstr>
      <vt:lpstr>Tema do Office</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Hector Hansen</dc:creator>
  <cp:lastModifiedBy>Hector Hansen</cp:lastModifiedBy>
  <cp:revision>29</cp:revision>
  <dcterms:created xsi:type="dcterms:W3CDTF">2020-02-18T01:13:13Z</dcterms:created>
  <dcterms:modified xsi:type="dcterms:W3CDTF">2020-03-23T14:54:19Z</dcterms:modified>
</cp:coreProperties>
</file>